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9" r:id="rId2"/>
    <p:sldId id="299" r:id="rId3"/>
    <p:sldId id="260" r:id="rId4"/>
    <p:sldId id="275" r:id="rId5"/>
    <p:sldId id="298" r:id="rId6"/>
    <p:sldId id="266" r:id="rId7"/>
    <p:sldId id="263" r:id="rId8"/>
    <p:sldId id="271" r:id="rId9"/>
    <p:sldId id="269" r:id="rId10"/>
    <p:sldId id="300" r:id="rId11"/>
    <p:sldId id="262" r:id="rId12"/>
    <p:sldId id="265" r:id="rId13"/>
    <p:sldId id="261" r:id="rId14"/>
    <p:sldId id="304" r:id="rId15"/>
    <p:sldId id="267" r:id="rId16"/>
    <p:sldId id="268" r:id="rId17"/>
    <p:sldId id="272" r:id="rId18"/>
    <p:sldId id="264" r:id="rId19"/>
    <p:sldId id="277" r:id="rId20"/>
    <p:sldId id="273" r:id="rId21"/>
    <p:sldId id="274" r:id="rId22"/>
    <p:sldId id="279" r:id="rId23"/>
    <p:sldId id="278" r:id="rId24"/>
    <p:sldId id="280" r:id="rId25"/>
    <p:sldId id="308" r:id="rId26"/>
    <p:sldId id="281" r:id="rId27"/>
    <p:sldId id="306" r:id="rId28"/>
    <p:sldId id="282" r:id="rId29"/>
    <p:sldId id="301" r:id="rId30"/>
    <p:sldId id="283" r:id="rId31"/>
    <p:sldId id="284" r:id="rId32"/>
    <p:sldId id="317" r:id="rId33"/>
    <p:sldId id="285" r:id="rId34"/>
    <p:sldId id="286" r:id="rId35"/>
    <p:sldId id="303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302" r:id="rId48"/>
    <p:sldId id="316" r:id="rId49"/>
    <p:sldId id="315" r:id="rId50"/>
    <p:sldId id="314" r:id="rId51"/>
    <p:sldId id="313" r:id="rId52"/>
  </p:sldIdLst>
  <p:sldSz cx="9906000" cy="6858000" type="A4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669900"/>
    <a:srgbClr val="00FF00"/>
    <a:srgbClr val="99CC00"/>
    <a:srgbClr val="FF3399"/>
    <a:srgbClr val="FF33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21709" autoAdjust="0"/>
    <p:restoredTop sz="94660"/>
  </p:normalViewPr>
  <p:slideViewPr>
    <p:cSldViewPr>
      <p:cViewPr varScale="1">
        <p:scale>
          <a:sx n="85" d="100"/>
          <a:sy n="85" d="100"/>
        </p:scale>
        <p:origin x="3216" y="48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222A84-088F-4C4F-BFD1-CA692B7C1E0A}" type="datetimeFigureOut">
              <a:rPr lang="en-IE" smtClean="0"/>
              <a:pPr/>
              <a:t>22/06/2020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9D056C-04B1-4277-A02F-BADBB227409D}" type="slidenum">
              <a:rPr lang="en-IE" smtClean="0"/>
              <a:pPr/>
              <a:t>‹#›</a:t>
            </a:fld>
            <a:endParaRPr lang="en-I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9D056C-04B1-4277-A02F-BADBB227409D}" type="slidenum">
              <a:rPr lang="en-IE" smtClean="0"/>
              <a:pPr/>
              <a:t>26</a:t>
            </a:fld>
            <a:endParaRPr lang="en-I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21A1-E428-41B7-82F4-D81210EED5C6}" type="datetimeFigureOut">
              <a:rPr lang="en-IE" smtClean="0"/>
              <a:pPr/>
              <a:t>22/06/2020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857A1-2088-44AC-B15F-9842605E857A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93050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21A1-E428-41B7-82F4-D81210EED5C6}" type="datetimeFigureOut">
              <a:rPr lang="en-IE" smtClean="0"/>
              <a:pPr/>
              <a:t>22/06/2020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857A1-2088-44AC-B15F-9842605E857A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24782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80337" y="274639"/>
            <a:ext cx="2414588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6575" y="274639"/>
            <a:ext cx="707866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21A1-E428-41B7-82F4-D81210EED5C6}" type="datetimeFigureOut">
              <a:rPr lang="en-IE" smtClean="0"/>
              <a:pPr/>
              <a:t>22/06/2020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857A1-2088-44AC-B15F-9842605E857A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39467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21A1-E428-41B7-82F4-D81210EED5C6}" type="datetimeFigureOut">
              <a:rPr lang="en-IE" smtClean="0"/>
              <a:pPr/>
              <a:t>22/06/2020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857A1-2088-44AC-B15F-9842605E857A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97793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21A1-E428-41B7-82F4-D81210EED5C6}" type="datetimeFigureOut">
              <a:rPr lang="en-IE" smtClean="0"/>
              <a:pPr/>
              <a:t>22/06/2020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857A1-2088-44AC-B15F-9842605E857A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38938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6575" y="1600201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48300" y="1600201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21A1-E428-41B7-82F4-D81210EED5C6}" type="datetimeFigureOut">
              <a:rPr lang="en-IE" smtClean="0"/>
              <a:pPr/>
              <a:t>22/06/2020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857A1-2088-44AC-B15F-9842605E857A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19646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21A1-E428-41B7-82F4-D81210EED5C6}" type="datetimeFigureOut">
              <a:rPr lang="en-IE" smtClean="0"/>
              <a:pPr/>
              <a:t>22/06/2020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857A1-2088-44AC-B15F-9842605E857A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83947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21A1-E428-41B7-82F4-D81210EED5C6}" type="datetimeFigureOut">
              <a:rPr lang="en-IE" smtClean="0"/>
              <a:pPr/>
              <a:t>22/06/2020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857A1-2088-44AC-B15F-9842605E857A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07045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21A1-E428-41B7-82F4-D81210EED5C6}" type="datetimeFigureOut">
              <a:rPr lang="en-IE" smtClean="0"/>
              <a:pPr/>
              <a:t>22/06/2020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857A1-2088-44AC-B15F-9842605E857A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90976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21A1-E428-41B7-82F4-D81210EED5C6}" type="datetimeFigureOut">
              <a:rPr lang="en-IE" smtClean="0"/>
              <a:pPr/>
              <a:t>22/06/2020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857A1-2088-44AC-B15F-9842605E857A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32721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21A1-E428-41B7-82F4-D81210EED5C6}" type="datetimeFigureOut">
              <a:rPr lang="en-IE" smtClean="0"/>
              <a:pPr/>
              <a:t>22/06/2020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857A1-2088-44AC-B15F-9842605E857A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2496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E21A1-E428-41B7-82F4-D81210EED5C6}" type="datetimeFigureOut">
              <a:rPr lang="en-IE" smtClean="0"/>
              <a:pPr/>
              <a:t>22/06/2020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857A1-2088-44AC-B15F-9842605E857A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84238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0.jpe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0.jpeg"/><Relationship Id="rId7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4.jpeg"/><Relationship Id="rId7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10.jpeg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1.jpeg"/><Relationship Id="rId7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10.jpeg"/><Relationship Id="rId7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4.jpeg"/><Relationship Id="rId10" Type="http://schemas.openxmlformats.org/officeDocument/2006/relationships/image" Target="../media/image37.jpeg"/><Relationship Id="rId4" Type="http://schemas.openxmlformats.org/officeDocument/2006/relationships/image" Target="../media/image3.jpeg"/><Relationship Id="rId9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8.jpeg"/><Relationship Id="rId7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1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10.jpeg"/><Relationship Id="rId7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10.jpeg"/><Relationship Id="rId7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10.jpeg"/><Relationship Id="rId4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1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10.jpeg"/><Relationship Id="rId4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10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7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7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10.jpeg"/><Relationship Id="rId4" Type="http://schemas.openxmlformats.org/officeDocument/2006/relationships/image" Target="../media/image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7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7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8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10.jpeg"/><Relationship Id="rId4" Type="http://schemas.openxmlformats.org/officeDocument/2006/relationships/image" Target="../media/image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8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8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3.jpeg"/><Relationship Id="rId7" Type="http://schemas.openxmlformats.org/officeDocument/2006/relationships/image" Target="../media/image9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10.jpeg"/><Relationship Id="rId4" Type="http://schemas.openxmlformats.org/officeDocument/2006/relationships/image" Target="../media/image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10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9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10.jpeg"/><Relationship Id="rId4" Type="http://schemas.openxmlformats.org/officeDocument/2006/relationships/image" Target="../media/image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0.jpeg"/><Relationship Id="rId7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6.jpeg"/><Relationship Id="rId7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6" descr="C:\Users\Andrew\Pictures\img306 - Copy.jp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-1"/>
            <a:ext cx="9906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5" name="Straight Connector 24"/>
          <p:cNvCxnSpPr/>
          <p:nvPr/>
        </p:nvCxnSpPr>
        <p:spPr>
          <a:xfrm>
            <a:off x="0" y="836712"/>
            <a:ext cx="9906000" cy="0"/>
          </a:xfrm>
          <a:prstGeom prst="line">
            <a:avLst/>
          </a:prstGeom>
          <a:ln w="95250" cmpd="thickThin">
            <a:solidFill>
              <a:srgbClr val="99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6C4ED6C-6676-492C-BC9F-E234649D1C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5" t="7202" r="11005" b="7202"/>
          <a:stretch/>
        </p:blipFill>
        <p:spPr>
          <a:xfrm>
            <a:off x="8753870" y="14376"/>
            <a:ext cx="1152129" cy="1152129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E07AF8E-84F7-4846-8D74-7BF773D270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924944"/>
            <a:ext cx="9906000" cy="1470025"/>
          </a:xfrm>
        </p:spPr>
        <p:txBody>
          <a:bodyPr>
            <a:noAutofit/>
          </a:bodyPr>
          <a:lstStyle/>
          <a:p>
            <a:r>
              <a:rPr lang="en-IE" sz="6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low Solid Italic" pitchFamily="82" charset="0"/>
              </a:rPr>
              <a:t>C.B.S. Primary </a:t>
            </a:r>
            <a:r>
              <a:rPr lang="en-IE" sz="6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low Solid Italic" pitchFamily="82" charset="0"/>
              </a:rPr>
              <a:t>Mitchelstown</a:t>
            </a:r>
            <a:br>
              <a:rPr lang="en-IE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low Solid Italic" pitchFamily="82" charset="0"/>
              </a:rPr>
            </a:br>
            <a:r>
              <a:rPr lang="en-IE" sz="6600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low Solid Italic" pitchFamily="82" charset="0"/>
              </a:rPr>
              <a:t>Health Promoting Schools</a:t>
            </a:r>
            <a:r>
              <a:rPr lang="en-IE" sz="66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low Solid Italic" pitchFamily="82" charset="0"/>
              </a:rPr>
              <a:t> Committee</a:t>
            </a:r>
            <a:br>
              <a:rPr lang="en-IE" sz="66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low Solid Italic" pitchFamily="82" charset="0"/>
              </a:rPr>
            </a:br>
            <a:r>
              <a:rPr lang="en-IE" sz="6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low Solid Italic" pitchFamily="82" charset="0"/>
              </a:rPr>
              <a:t>2019-2020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AD7B97-C815-44FA-9F48-A195A81BA798}"/>
              </a:ext>
            </a:extLst>
          </p:cNvPr>
          <p:cNvSpPr txBox="1"/>
          <p:nvPr/>
        </p:nvSpPr>
        <p:spPr>
          <a:xfrm>
            <a:off x="1424606" y="6549867"/>
            <a:ext cx="73292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C.B.S. Primary Mitchelstown, Health Promoting Schools Committee 2019/20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F76D67-AFEE-4ECC-8897-D778E374BE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376"/>
            <a:ext cx="4536504" cy="80629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16CC0B6-2E4F-4CFA-A30C-75F2E08AFD1C}"/>
              </a:ext>
            </a:extLst>
          </p:cNvPr>
          <p:cNvCxnSpPr/>
          <p:nvPr/>
        </p:nvCxnSpPr>
        <p:spPr>
          <a:xfrm>
            <a:off x="0" y="6527905"/>
            <a:ext cx="9906000" cy="0"/>
          </a:xfrm>
          <a:prstGeom prst="line">
            <a:avLst/>
          </a:prstGeom>
          <a:ln w="95250" cmpd="thickThin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9809E526-F491-44DC-A71D-20BD2220B1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2"/>
          <a:stretch/>
        </p:blipFill>
        <p:spPr>
          <a:xfrm>
            <a:off x="4232921" y="0"/>
            <a:ext cx="4752528" cy="806291"/>
          </a:xfrm>
          <a:prstGeom prst="rect">
            <a:avLst/>
          </a:prstGeom>
        </p:spPr>
      </p:pic>
      <p:pic>
        <p:nvPicPr>
          <p:cNvPr id="26" name="Picture 25" descr="A picture containing sky&#10;&#10;Description automatically generated">
            <a:extLst>
              <a:ext uri="{FF2B5EF4-FFF2-40B4-BE49-F238E27FC236}">
                <a16:creationId xmlns:a16="http://schemas.microsoft.com/office/drawing/2014/main" id="{35C8B810-BF86-44B1-8D9C-BE33FA6618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4" y="1217679"/>
            <a:ext cx="2057126" cy="2057126"/>
          </a:xfrm>
          <a:prstGeom prst="rect">
            <a:avLst/>
          </a:prstGeom>
        </p:spPr>
      </p:pic>
      <p:pic>
        <p:nvPicPr>
          <p:cNvPr id="3" name="Pharrell Williams - Happy (Radio Edit)">
            <a:hlinkClick r:id="" action="ppaction://media"/>
            <a:extLst>
              <a:ext uri="{FF2B5EF4-FFF2-40B4-BE49-F238E27FC236}">
                <a16:creationId xmlns:a16="http://schemas.microsoft.com/office/drawing/2014/main" id="{F90B9914-B3C8-4A34-8B1A-74EBEEBC5F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8464" y="60212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539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1707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6" descr="C:\Users\Andrew\Pictures\img306 - Copy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1"/>
            <a:ext cx="9906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F76D67-AFEE-4ECC-8897-D778E374BE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376"/>
            <a:ext cx="4536504" cy="8062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09E526-F491-44DC-A71D-20BD2220B1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2"/>
          <a:stretch/>
        </p:blipFill>
        <p:spPr>
          <a:xfrm>
            <a:off x="4232921" y="0"/>
            <a:ext cx="4752528" cy="8062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C4ED6C-6676-492C-BC9F-E234649D1C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5" t="7202" r="11005" b="7202"/>
          <a:stretch/>
        </p:blipFill>
        <p:spPr>
          <a:xfrm>
            <a:off x="8867639" y="14377"/>
            <a:ext cx="1038360" cy="1038360"/>
          </a:xfrm>
          <a:prstGeom prst="rect">
            <a:avLst/>
          </a:prstGeom>
        </p:spPr>
      </p:pic>
      <p:pic>
        <p:nvPicPr>
          <p:cNvPr id="3074" name="Picture 2" descr="C:\Documents and Settings\User\My Documents\Downloads\1bfefb2965e5bef1e7ec7602c9cbee7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36776" y="1124744"/>
            <a:ext cx="4320480" cy="529858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6" descr="C:\Users\Andrew\Pictures\img306 - Copy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-1"/>
            <a:ext cx="9906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5" name="Straight Connector 24"/>
          <p:cNvCxnSpPr/>
          <p:nvPr/>
        </p:nvCxnSpPr>
        <p:spPr>
          <a:xfrm>
            <a:off x="0" y="836712"/>
            <a:ext cx="9906000" cy="0"/>
          </a:xfrm>
          <a:prstGeom prst="line">
            <a:avLst/>
          </a:prstGeom>
          <a:ln w="95250" cmpd="thickThin">
            <a:solidFill>
              <a:srgbClr val="99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6C4ED6C-6676-492C-BC9F-E234649D1C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5" t="7202" r="11005" b="7202"/>
          <a:stretch/>
        </p:blipFill>
        <p:spPr>
          <a:xfrm>
            <a:off x="8867639" y="14377"/>
            <a:ext cx="1038360" cy="103836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E07AF8E-84F7-4846-8D74-7BF773D270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908720"/>
            <a:ext cx="9906000" cy="965337"/>
          </a:xfrm>
        </p:spPr>
        <p:txBody>
          <a:bodyPr>
            <a:noAutofit/>
          </a:bodyPr>
          <a:lstStyle/>
          <a:p>
            <a:pPr algn="r"/>
            <a:r>
              <a:rPr lang="en-IE" sz="7200" b="1" i="1" dirty="0">
                <a:solidFill>
                  <a:srgbClr val="C00000"/>
                </a:solidFill>
                <a:latin typeface="Lucida Handwriting" panose="03010101010101010101" pitchFamily="66" charset="0"/>
              </a:rPr>
              <a:t>Hatching chicks 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AD7B97-C815-44FA-9F48-A195A81BA798}"/>
              </a:ext>
            </a:extLst>
          </p:cNvPr>
          <p:cNvSpPr txBox="1"/>
          <p:nvPr/>
        </p:nvSpPr>
        <p:spPr>
          <a:xfrm>
            <a:off x="1424606" y="6549867"/>
            <a:ext cx="73292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C.B.S. Primary Mitchelstown, Health Promoting School 2019/20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F76D67-AFEE-4ECC-8897-D778E374BE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376"/>
            <a:ext cx="4536504" cy="80629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16CC0B6-2E4F-4CFA-A30C-75F2E08AFD1C}"/>
              </a:ext>
            </a:extLst>
          </p:cNvPr>
          <p:cNvCxnSpPr/>
          <p:nvPr/>
        </p:nvCxnSpPr>
        <p:spPr>
          <a:xfrm>
            <a:off x="0" y="6527905"/>
            <a:ext cx="9906000" cy="0"/>
          </a:xfrm>
          <a:prstGeom prst="line">
            <a:avLst/>
          </a:prstGeom>
          <a:ln w="95250" cmpd="thickThin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9809E526-F491-44DC-A71D-20BD2220B1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2"/>
          <a:stretch/>
        </p:blipFill>
        <p:spPr>
          <a:xfrm>
            <a:off x="4232921" y="0"/>
            <a:ext cx="4752528" cy="806291"/>
          </a:xfrm>
          <a:prstGeom prst="rect">
            <a:avLst/>
          </a:prstGeom>
        </p:spPr>
      </p:pic>
      <p:pic>
        <p:nvPicPr>
          <p:cNvPr id="1026" name="Picture 2" descr="C:\Documents and Settings\User\My Documents\Downloads\20200214_11165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916832"/>
            <a:ext cx="3899925" cy="3672408"/>
          </a:xfrm>
          <a:prstGeom prst="rect">
            <a:avLst/>
          </a:prstGeom>
          <a:noFill/>
        </p:spPr>
      </p:pic>
      <p:pic>
        <p:nvPicPr>
          <p:cNvPr id="1027" name="Picture 3" descr="C:\Documents and Settings\User\My Documents\Downloads\20200224_09515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26155" y="1988840"/>
            <a:ext cx="3179845" cy="3609020"/>
          </a:xfrm>
          <a:prstGeom prst="rect">
            <a:avLst/>
          </a:prstGeom>
          <a:noFill/>
        </p:spPr>
      </p:pic>
      <p:pic>
        <p:nvPicPr>
          <p:cNvPr id="1028" name="Picture 4" descr="C:\Documents and Settings\User\My Documents\Downloads\IMG-20200227-WA002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72880" y="2060848"/>
            <a:ext cx="2952328" cy="35283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03523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6" descr="C:\Users\Andrew\Pictures\img306 - Copy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-1"/>
            <a:ext cx="9906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5" name="Straight Connector 24"/>
          <p:cNvCxnSpPr/>
          <p:nvPr/>
        </p:nvCxnSpPr>
        <p:spPr>
          <a:xfrm>
            <a:off x="0" y="836712"/>
            <a:ext cx="9906000" cy="0"/>
          </a:xfrm>
          <a:prstGeom prst="line">
            <a:avLst/>
          </a:prstGeom>
          <a:ln w="95250" cmpd="thickThin">
            <a:solidFill>
              <a:srgbClr val="99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6C4ED6C-6676-492C-BC9F-E234649D1C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5" t="7202" r="11005" b="7202"/>
          <a:stretch/>
        </p:blipFill>
        <p:spPr>
          <a:xfrm>
            <a:off x="8867639" y="14377"/>
            <a:ext cx="1038360" cy="103836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E07AF8E-84F7-4846-8D74-7BF773D270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7249" y="867134"/>
            <a:ext cx="9905999" cy="965337"/>
          </a:xfrm>
        </p:spPr>
        <p:txBody>
          <a:bodyPr>
            <a:noAutofit/>
          </a:bodyPr>
          <a:lstStyle/>
          <a:p>
            <a:r>
              <a:rPr lang="en-IE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Thankful Turkey Competition winners</a:t>
            </a:r>
            <a:endParaRPr lang="en-IE" sz="6600" b="1" i="1" dirty="0">
              <a:solidFill>
                <a:srgbClr val="C00000"/>
              </a:solidFill>
              <a:latin typeface="Lucida Handwriting" panose="03010101010101010101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AD7B97-C815-44FA-9F48-A195A81BA798}"/>
              </a:ext>
            </a:extLst>
          </p:cNvPr>
          <p:cNvSpPr txBox="1"/>
          <p:nvPr/>
        </p:nvSpPr>
        <p:spPr>
          <a:xfrm>
            <a:off x="1424606" y="6549867"/>
            <a:ext cx="73292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C.B.S. Primary Mitchelstown, Health Promoting Schools Committee 2019/20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F76D67-AFEE-4ECC-8897-D778E374BE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36504" cy="80629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16CC0B6-2E4F-4CFA-A30C-75F2E08AFD1C}"/>
              </a:ext>
            </a:extLst>
          </p:cNvPr>
          <p:cNvCxnSpPr/>
          <p:nvPr/>
        </p:nvCxnSpPr>
        <p:spPr>
          <a:xfrm>
            <a:off x="0" y="6527905"/>
            <a:ext cx="9906000" cy="0"/>
          </a:xfrm>
          <a:prstGeom prst="line">
            <a:avLst/>
          </a:prstGeom>
          <a:ln w="95250" cmpd="thickThin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9809E526-F491-44DC-A71D-20BD2220B1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2"/>
          <a:stretch/>
        </p:blipFill>
        <p:spPr>
          <a:xfrm>
            <a:off x="4232921" y="0"/>
            <a:ext cx="4752528" cy="806291"/>
          </a:xfrm>
          <a:prstGeom prst="rect">
            <a:avLst/>
          </a:prstGeom>
        </p:spPr>
      </p:pic>
      <p:pic>
        <p:nvPicPr>
          <p:cNvPr id="1026" name="Picture 2" descr="C:\Documents and Settings\User\My Documents\Downloads\20200619_13345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2481250" y="932202"/>
            <a:ext cx="4871491" cy="62646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96057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6" descr="C:\Users\Andrew\Pictures\img306 - Copy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-1"/>
            <a:ext cx="9906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29C58582-1E51-4737-A7DB-6B6620F571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95" b="11292"/>
          <a:stretch/>
        </p:blipFill>
        <p:spPr>
          <a:xfrm>
            <a:off x="3944888" y="1059601"/>
            <a:ext cx="5628116" cy="2592286"/>
          </a:xfrm>
          <a:prstGeom prst="rect">
            <a:avLst/>
          </a:prstGeom>
        </p:spPr>
      </p:pic>
      <p:cxnSp>
        <p:nvCxnSpPr>
          <p:cNvPr id="25" name="Straight Connector 24"/>
          <p:cNvCxnSpPr/>
          <p:nvPr/>
        </p:nvCxnSpPr>
        <p:spPr>
          <a:xfrm>
            <a:off x="0" y="836712"/>
            <a:ext cx="9906000" cy="0"/>
          </a:xfrm>
          <a:prstGeom prst="line">
            <a:avLst/>
          </a:prstGeom>
          <a:ln w="95250" cmpd="thickThin">
            <a:solidFill>
              <a:srgbClr val="99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6C4ED6C-6676-492C-BC9F-E234649D1C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5" t="7202" r="11005" b="7202"/>
          <a:stretch/>
        </p:blipFill>
        <p:spPr>
          <a:xfrm>
            <a:off x="8753870" y="14376"/>
            <a:ext cx="1152129" cy="115212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9AD7B97-C815-44FA-9F48-A195A81BA798}"/>
              </a:ext>
            </a:extLst>
          </p:cNvPr>
          <p:cNvSpPr txBox="1"/>
          <p:nvPr/>
        </p:nvSpPr>
        <p:spPr>
          <a:xfrm>
            <a:off x="1424606" y="6549867"/>
            <a:ext cx="73292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C.B.S. Primary Mitchelstown, Health Promoting Schools Committee 2019/20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F76D67-AFEE-4ECC-8897-D778E374BE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376"/>
            <a:ext cx="4536504" cy="80629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16CC0B6-2E4F-4CFA-A30C-75F2E08AFD1C}"/>
              </a:ext>
            </a:extLst>
          </p:cNvPr>
          <p:cNvCxnSpPr/>
          <p:nvPr/>
        </p:nvCxnSpPr>
        <p:spPr>
          <a:xfrm>
            <a:off x="0" y="6527905"/>
            <a:ext cx="9906000" cy="0"/>
          </a:xfrm>
          <a:prstGeom prst="line">
            <a:avLst/>
          </a:prstGeom>
          <a:ln w="95250" cmpd="thickThin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9809E526-F491-44DC-A71D-20BD2220B13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2"/>
          <a:stretch/>
        </p:blipFill>
        <p:spPr>
          <a:xfrm>
            <a:off x="4232921" y="0"/>
            <a:ext cx="4752528" cy="806291"/>
          </a:xfrm>
          <a:prstGeom prst="rect">
            <a:avLst/>
          </a:prstGeom>
        </p:spPr>
      </p:pic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DC45B6C6-2C6E-4E1C-980D-C7DA9D4C30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608" y="3968833"/>
            <a:ext cx="2052455" cy="2052455"/>
          </a:xfrm>
          <a:prstGeom prst="rect">
            <a:avLst/>
          </a:prstGeom>
        </p:spPr>
      </p:pic>
      <p:pic>
        <p:nvPicPr>
          <p:cNvPr id="11" name="Picture 10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E5152B4C-8057-487D-8D74-8F404B6C93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50" b="5257"/>
          <a:stretch/>
        </p:blipFill>
        <p:spPr>
          <a:xfrm>
            <a:off x="200471" y="3636961"/>
            <a:ext cx="6348196" cy="2780173"/>
          </a:xfrm>
          <a:prstGeom prst="rect">
            <a:avLst/>
          </a:prstGeom>
        </p:spPr>
      </p:pic>
      <p:pic>
        <p:nvPicPr>
          <p:cNvPr id="17" name="Picture 16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C1EF7BD6-856F-478E-964F-5795015328C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6" t="36350" b="4494"/>
          <a:stretch/>
        </p:blipFill>
        <p:spPr>
          <a:xfrm>
            <a:off x="200471" y="1044680"/>
            <a:ext cx="4722972" cy="259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286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6" descr="C:\Users\Andrew\Pictures\img306 - Copy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848139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F76D67-AFEE-4ECC-8897-D778E374BE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376"/>
            <a:ext cx="4536504" cy="8062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09E526-F491-44DC-A71D-20BD2220B1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2"/>
          <a:stretch/>
        </p:blipFill>
        <p:spPr>
          <a:xfrm>
            <a:off x="4232921" y="0"/>
            <a:ext cx="4752528" cy="8062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C4ED6C-6676-492C-BC9F-E234649D1C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5" t="7202" r="11005" b="7202"/>
          <a:stretch/>
        </p:blipFill>
        <p:spPr>
          <a:xfrm>
            <a:off x="8867639" y="14377"/>
            <a:ext cx="1038360" cy="1038360"/>
          </a:xfrm>
          <a:prstGeom prst="rect">
            <a:avLst/>
          </a:prstGeom>
        </p:spPr>
      </p:pic>
      <p:pic>
        <p:nvPicPr>
          <p:cNvPr id="2050" name="Picture 2" descr="C:\Documents and Settings\User\My Documents\Downloads\20200616_13292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2094580" y="2594810"/>
            <a:ext cx="4433314" cy="332498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144688" y="836712"/>
            <a:ext cx="540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dirty="0"/>
              <a:t>Exercise cubes made by C.B.S. Secondary </a:t>
            </a:r>
            <a:r>
              <a:rPr lang="en-IE" sz="3200"/>
              <a:t>School students.</a:t>
            </a:r>
            <a:endParaRPr lang="en-IE" sz="3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6" descr="C:\Users\Andrew\Pictures\img306 - Copy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-1"/>
            <a:ext cx="9906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5" name="Straight Connector 24"/>
          <p:cNvCxnSpPr/>
          <p:nvPr/>
        </p:nvCxnSpPr>
        <p:spPr>
          <a:xfrm>
            <a:off x="0" y="836712"/>
            <a:ext cx="9906000" cy="0"/>
          </a:xfrm>
          <a:prstGeom prst="line">
            <a:avLst/>
          </a:prstGeom>
          <a:ln w="95250" cmpd="thickThin">
            <a:solidFill>
              <a:srgbClr val="99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6C4ED6C-6676-492C-BC9F-E234649D1C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5" t="7202" r="11005" b="7202"/>
          <a:stretch/>
        </p:blipFill>
        <p:spPr>
          <a:xfrm>
            <a:off x="8867639" y="14377"/>
            <a:ext cx="1038360" cy="103836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E07AF8E-84F7-4846-8D74-7BF773D270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7249" y="867134"/>
            <a:ext cx="9905999" cy="965337"/>
          </a:xfrm>
        </p:spPr>
        <p:txBody>
          <a:bodyPr>
            <a:normAutofit/>
          </a:bodyPr>
          <a:lstStyle/>
          <a:p>
            <a:r>
              <a:rPr lang="en-IE" sz="53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 </a:t>
            </a:r>
            <a:r>
              <a:rPr lang="en-IE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Ms. Barry’s 5</a:t>
            </a:r>
            <a:r>
              <a:rPr lang="en-IE" sz="36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th</a:t>
            </a:r>
            <a:r>
              <a:rPr lang="en-IE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 Class Food Pyramid display</a:t>
            </a:r>
            <a:endParaRPr lang="en-IE" sz="3600" b="1" i="1" dirty="0">
              <a:solidFill>
                <a:srgbClr val="C00000"/>
              </a:solidFill>
              <a:latin typeface="Lucida Handwriting" panose="03010101010101010101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AD7B97-C815-44FA-9F48-A195A81BA798}"/>
              </a:ext>
            </a:extLst>
          </p:cNvPr>
          <p:cNvSpPr txBox="1"/>
          <p:nvPr/>
        </p:nvSpPr>
        <p:spPr>
          <a:xfrm>
            <a:off x="1424606" y="6549867"/>
            <a:ext cx="73292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C.B.S. Primary Mitchelstown, Health Promoting Schools Committee 2019/20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F76D67-AFEE-4ECC-8897-D778E374BE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376"/>
            <a:ext cx="4536504" cy="80629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16CC0B6-2E4F-4CFA-A30C-75F2E08AFD1C}"/>
              </a:ext>
            </a:extLst>
          </p:cNvPr>
          <p:cNvCxnSpPr/>
          <p:nvPr/>
        </p:nvCxnSpPr>
        <p:spPr>
          <a:xfrm>
            <a:off x="0" y="6527905"/>
            <a:ext cx="9906000" cy="0"/>
          </a:xfrm>
          <a:prstGeom prst="line">
            <a:avLst/>
          </a:prstGeom>
          <a:ln w="95250" cmpd="thickThin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9809E526-F491-44DC-A71D-20BD2220B1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2"/>
          <a:stretch/>
        </p:blipFill>
        <p:spPr>
          <a:xfrm>
            <a:off x="4232921" y="0"/>
            <a:ext cx="4752528" cy="8062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682EFF-27A9-4409-9AED-CDDFBAE73D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64" y="1832471"/>
            <a:ext cx="6048672" cy="4536504"/>
          </a:xfrm>
          <a:prstGeom prst="rect">
            <a:avLst/>
          </a:prstGeom>
        </p:spPr>
      </p:pic>
      <p:pic>
        <p:nvPicPr>
          <p:cNvPr id="1026" name="Picture 2" descr="C:\Documents and Settings\User\My Documents\Downloads\20190521_12411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5728569" y="2365399"/>
            <a:ext cx="4164596" cy="31234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94382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6" descr="C:\Users\Andrew\Pictures\img306 - Copy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-1"/>
            <a:ext cx="9906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92CA85-6AF0-4A50-9FB9-8A0DD28072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007" y="892371"/>
            <a:ext cx="7449968" cy="5587476"/>
          </a:xfrm>
          <a:prstGeom prst="rect">
            <a:avLst/>
          </a:prstGeom>
        </p:spPr>
      </p:pic>
      <p:cxnSp>
        <p:nvCxnSpPr>
          <p:cNvPr id="25" name="Straight Connector 24"/>
          <p:cNvCxnSpPr/>
          <p:nvPr/>
        </p:nvCxnSpPr>
        <p:spPr>
          <a:xfrm>
            <a:off x="0" y="836712"/>
            <a:ext cx="9906000" cy="0"/>
          </a:xfrm>
          <a:prstGeom prst="line">
            <a:avLst/>
          </a:prstGeom>
          <a:ln w="95250" cmpd="thickThin">
            <a:solidFill>
              <a:srgbClr val="99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6C4ED6C-6676-492C-BC9F-E234649D1C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5" t="7202" r="11005" b="7202"/>
          <a:stretch/>
        </p:blipFill>
        <p:spPr>
          <a:xfrm>
            <a:off x="8867639" y="14377"/>
            <a:ext cx="1038360" cy="10383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9AD7B97-C815-44FA-9F48-A195A81BA798}"/>
              </a:ext>
            </a:extLst>
          </p:cNvPr>
          <p:cNvSpPr txBox="1"/>
          <p:nvPr/>
        </p:nvSpPr>
        <p:spPr>
          <a:xfrm>
            <a:off x="1424606" y="6549867"/>
            <a:ext cx="73292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C.B.S. Primary Mitchelstown, Health Promoting Schools Committee 2019/20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F76D67-AFEE-4ECC-8897-D778E374BE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376"/>
            <a:ext cx="4536504" cy="80629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16CC0B6-2E4F-4CFA-A30C-75F2E08AFD1C}"/>
              </a:ext>
            </a:extLst>
          </p:cNvPr>
          <p:cNvCxnSpPr/>
          <p:nvPr/>
        </p:nvCxnSpPr>
        <p:spPr>
          <a:xfrm>
            <a:off x="0" y="6527905"/>
            <a:ext cx="9906000" cy="0"/>
          </a:xfrm>
          <a:prstGeom prst="line">
            <a:avLst/>
          </a:prstGeom>
          <a:ln w="95250" cmpd="thickThin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9809E526-F491-44DC-A71D-20BD2220B13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2"/>
          <a:stretch/>
        </p:blipFill>
        <p:spPr>
          <a:xfrm>
            <a:off x="4232921" y="0"/>
            <a:ext cx="4752528" cy="806291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DAB68B84-1CE4-4521-9632-4ED6058991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24744"/>
            <a:ext cx="2432720" cy="2112715"/>
          </a:xfrm>
        </p:spPr>
        <p:txBody>
          <a:bodyPr>
            <a:noAutofit/>
          </a:bodyPr>
          <a:lstStyle/>
          <a:p>
            <a:r>
              <a:rPr lang="en-IE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Ms.O’Gorman’s</a:t>
            </a:r>
            <a:br>
              <a:rPr lang="en-IE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</a:br>
            <a:r>
              <a:rPr lang="en-IE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1</a:t>
            </a:r>
            <a:r>
              <a:rPr lang="en-IE" sz="24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st</a:t>
            </a:r>
            <a:r>
              <a:rPr lang="en-IE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 class </a:t>
            </a:r>
            <a:br>
              <a:rPr lang="en-IE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</a:br>
            <a:r>
              <a:rPr lang="en-IE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Friendship </a:t>
            </a:r>
            <a:br>
              <a:rPr lang="en-IE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</a:br>
            <a:r>
              <a:rPr lang="en-IE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Wall</a:t>
            </a:r>
            <a:endParaRPr lang="en-IE" sz="2400" b="1" i="1" dirty="0">
              <a:solidFill>
                <a:srgbClr val="C00000"/>
              </a:solidFill>
              <a:latin typeface="Lucida Handwriting" panose="03010101010101010101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5909AC-D1D1-41AC-A887-C0F377A41E1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909">
                        <a14:foregroundMark x1="37727" y1="72250" x2="37727" y2="72250"/>
                        <a14:foregroundMark x1="35000" y1="62875" x2="35000" y2="62875"/>
                        <a14:foregroundMark x1="58864" y1="73625" x2="58864" y2="73625"/>
                        <a14:foregroundMark x1="66818" y1="64500" x2="66818" y2="64500"/>
                        <a14:foregroundMark x1="88977" y1="29750" x2="88977" y2="29750"/>
                        <a14:foregroundMark x1="90909" y1="33750" x2="89545" y2="31750"/>
                        <a14:foregroundMark x1="64318" y1="64125" x2="65114" y2="64000"/>
                        <a14:foregroundMark x1="56364" y1="75125" x2="60341" y2="75000"/>
                        <a14:foregroundMark x1="31364" y1="73750" x2="40227" y2="73250"/>
                        <a14:foregroundMark x1="40227" y1="73250" x2="47614" y2="73625"/>
                        <a14:foregroundMark x1="30000" y1="58875" x2="36136" y2="62750"/>
                        <a14:foregroundMark x1="36136" y1="62750" x2="36477" y2="63250"/>
                        <a14:foregroundMark x1="17614" y1="32250" x2="21705" y2="33875"/>
                        <a14:foregroundMark x1="14432" y1="43125" x2="13295" y2="43125"/>
                        <a14:foregroundMark x1="59773" y1="77375" x2="57386" y2="77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538312"/>
            <a:ext cx="2563833" cy="233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630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6" descr="C:\Users\Andrew\Pictures\img306 - Copy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-1"/>
            <a:ext cx="9906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5" name="Straight Connector 24"/>
          <p:cNvCxnSpPr/>
          <p:nvPr/>
        </p:nvCxnSpPr>
        <p:spPr>
          <a:xfrm>
            <a:off x="0" y="836712"/>
            <a:ext cx="9906000" cy="0"/>
          </a:xfrm>
          <a:prstGeom prst="line">
            <a:avLst/>
          </a:prstGeom>
          <a:ln w="95250" cmpd="thickThin">
            <a:solidFill>
              <a:srgbClr val="99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6C4ED6C-6676-492C-BC9F-E234649D1C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5" t="7202" r="11005" b="7202"/>
          <a:stretch/>
        </p:blipFill>
        <p:spPr>
          <a:xfrm>
            <a:off x="8867639" y="14377"/>
            <a:ext cx="1038360" cy="10383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9AD7B97-C815-44FA-9F48-A195A81BA798}"/>
              </a:ext>
            </a:extLst>
          </p:cNvPr>
          <p:cNvSpPr txBox="1"/>
          <p:nvPr/>
        </p:nvSpPr>
        <p:spPr>
          <a:xfrm>
            <a:off x="1424606" y="6549867"/>
            <a:ext cx="73292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C.B.S. Primary Mitchelstown, Health Promoting Schools Committee 2019/20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F76D67-AFEE-4ECC-8897-D778E374BE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376"/>
            <a:ext cx="4536504" cy="80629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16CC0B6-2E4F-4CFA-A30C-75F2E08AFD1C}"/>
              </a:ext>
            </a:extLst>
          </p:cNvPr>
          <p:cNvCxnSpPr/>
          <p:nvPr/>
        </p:nvCxnSpPr>
        <p:spPr>
          <a:xfrm>
            <a:off x="0" y="6527905"/>
            <a:ext cx="9906000" cy="0"/>
          </a:xfrm>
          <a:prstGeom prst="line">
            <a:avLst/>
          </a:prstGeom>
          <a:ln w="95250" cmpd="thickThin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9809E526-F491-44DC-A71D-20BD2220B1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2"/>
          <a:stretch/>
        </p:blipFill>
        <p:spPr>
          <a:xfrm>
            <a:off x="4232921" y="0"/>
            <a:ext cx="4752528" cy="8062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D5A57B-777C-47A4-9C60-3C3E28072F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4735">
            <a:off x="2744423" y="1132760"/>
            <a:ext cx="3650806" cy="4867742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735A65DA-C049-4746-BA40-FBD01A11B54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4" t="23119" r="19303" b="5902"/>
          <a:stretch/>
        </p:blipFill>
        <p:spPr>
          <a:xfrm rot="21135613">
            <a:off x="305581" y="3954355"/>
            <a:ext cx="2551576" cy="2254741"/>
          </a:xfrm>
          <a:prstGeom prst="rect">
            <a:avLst/>
          </a:prstGeom>
        </p:spPr>
      </p:pic>
      <p:pic>
        <p:nvPicPr>
          <p:cNvPr id="13" name="Picture 12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DC2C6DF6-72BF-4487-B66E-B74C1E88BFB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825" y="1144783"/>
            <a:ext cx="3605801" cy="2182563"/>
          </a:xfrm>
          <a:prstGeom prst="rect">
            <a:avLst/>
          </a:prstGeom>
        </p:spPr>
      </p:pic>
      <p:pic>
        <p:nvPicPr>
          <p:cNvPr id="17" name="Picture 16" descr="A close up of a building&#10;&#10;Description automatically generated">
            <a:extLst>
              <a:ext uri="{FF2B5EF4-FFF2-40B4-BE49-F238E27FC236}">
                <a16:creationId xmlns:a16="http://schemas.microsoft.com/office/drawing/2014/main" id="{A2D294F6-4E16-4A66-815F-69B3C20B803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313" y="3249037"/>
            <a:ext cx="2282555" cy="2467736"/>
          </a:xfrm>
          <a:prstGeom prst="rect">
            <a:avLst/>
          </a:prstGeom>
        </p:spPr>
      </p:pic>
      <p:pic>
        <p:nvPicPr>
          <p:cNvPr id="8" name="Picture 7" descr="A insect on the ground&#10;&#10;Description automatically generated">
            <a:extLst>
              <a:ext uri="{FF2B5EF4-FFF2-40B4-BE49-F238E27FC236}">
                <a16:creationId xmlns:a16="http://schemas.microsoft.com/office/drawing/2014/main" id="{68794C5A-B4E3-4620-BE77-5CD250A50DF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240" y="4633166"/>
            <a:ext cx="2753712" cy="1948781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DAB68B84-1CE4-4521-9632-4ED6058991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1190757"/>
            <a:ext cx="9791254" cy="965337"/>
          </a:xfrm>
        </p:spPr>
        <p:txBody>
          <a:bodyPr>
            <a:noAutofit/>
          </a:bodyPr>
          <a:lstStyle/>
          <a:p>
            <a:pPr algn="l"/>
            <a:r>
              <a:rPr lang="en-IE" sz="5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Zippy’s</a:t>
            </a:r>
            <a:r>
              <a:rPr lang="en-IE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 </a:t>
            </a:r>
            <a:br>
              <a:rPr lang="en-IE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</a:br>
            <a:r>
              <a:rPr lang="en-IE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Friends</a:t>
            </a:r>
            <a:endParaRPr lang="en-IE" sz="8800" b="1" i="1" dirty="0">
              <a:solidFill>
                <a:srgbClr val="C00000"/>
              </a:solidFill>
              <a:latin typeface="Lucida Handwriting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806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6" descr="C:\Users\Andrew\Pictures\img306 - Copy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-1"/>
            <a:ext cx="9906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group of people sitting in a parking lot&#10;&#10;Description automatically generated">
            <a:extLst>
              <a:ext uri="{FF2B5EF4-FFF2-40B4-BE49-F238E27FC236}">
                <a16:creationId xmlns:a16="http://schemas.microsoft.com/office/drawing/2014/main" id="{14F2EBE5-7D70-4939-9C42-9D1D72F823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6963"/>
            <a:ext cx="4667362" cy="3500521"/>
          </a:xfrm>
          <a:prstGeom prst="rect">
            <a:avLst/>
          </a:prstGeom>
        </p:spPr>
      </p:pic>
      <p:pic>
        <p:nvPicPr>
          <p:cNvPr id="6" name="Picture 5" descr="A group of people standing in a parking lot&#10;&#10;Description automatically generated">
            <a:extLst>
              <a:ext uri="{FF2B5EF4-FFF2-40B4-BE49-F238E27FC236}">
                <a16:creationId xmlns:a16="http://schemas.microsoft.com/office/drawing/2014/main" id="{72651D91-F2A0-476E-8E36-E812DE8110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967" y="876578"/>
            <a:ext cx="5248281" cy="3936211"/>
          </a:xfrm>
          <a:prstGeom prst="rect">
            <a:avLst/>
          </a:prstGeom>
        </p:spPr>
      </p:pic>
      <p:cxnSp>
        <p:nvCxnSpPr>
          <p:cNvPr id="25" name="Straight Connector 24"/>
          <p:cNvCxnSpPr/>
          <p:nvPr/>
        </p:nvCxnSpPr>
        <p:spPr>
          <a:xfrm>
            <a:off x="0" y="836712"/>
            <a:ext cx="9906000" cy="0"/>
          </a:xfrm>
          <a:prstGeom prst="line">
            <a:avLst/>
          </a:prstGeom>
          <a:ln w="95250" cmpd="thickThin">
            <a:solidFill>
              <a:srgbClr val="99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6C4ED6C-6676-492C-BC9F-E234649D1C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5" t="7202" r="11005" b="7202"/>
          <a:stretch/>
        </p:blipFill>
        <p:spPr>
          <a:xfrm>
            <a:off x="8867639" y="14377"/>
            <a:ext cx="1038360" cy="103836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E07AF8E-84F7-4846-8D74-7BF773D270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96752"/>
            <a:ext cx="4664967" cy="965337"/>
          </a:xfrm>
        </p:spPr>
        <p:txBody>
          <a:bodyPr>
            <a:noAutofit/>
          </a:bodyPr>
          <a:lstStyle/>
          <a:p>
            <a:pPr algn="l"/>
            <a:r>
              <a:rPr lang="en-IE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Handwriting" panose="03010101010101010101" pitchFamily="66" charset="0"/>
              </a:rPr>
              <a:t>Playground </a:t>
            </a:r>
            <a:br>
              <a:rPr lang="en-IE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Handwriting" panose="03010101010101010101" pitchFamily="66" charset="0"/>
              </a:rPr>
            </a:br>
            <a:r>
              <a:rPr lang="en-IE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Handwriting" panose="03010101010101010101" pitchFamily="66" charset="0"/>
              </a:rPr>
              <a:t>Games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AD7B97-C815-44FA-9F48-A195A81BA798}"/>
              </a:ext>
            </a:extLst>
          </p:cNvPr>
          <p:cNvSpPr txBox="1"/>
          <p:nvPr/>
        </p:nvSpPr>
        <p:spPr>
          <a:xfrm>
            <a:off x="1424606" y="6549867"/>
            <a:ext cx="73292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C.B.S. Primary Mitchelstown, Health Promoting Schools Committee 2019/20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F76D67-AFEE-4ECC-8897-D778E374BE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376"/>
            <a:ext cx="4536504" cy="80629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16CC0B6-2E4F-4CFA-A30C-75F2E08AFD1C}"/>
              </a:ext>
            </a:extLst>
          </p:cNvPr>
          <p:cNvCxnSpPr/>
          <p:nvPr/>
        </p:nvCxnSpPr>
        <p:spPr>
          <a:xfrm>
            <a:off x="0" y="6527905"/>
            <a:ext cx="9906000" cy="0"/>
          </a:xfrm>
          <a:prstGeom prst="line">
            <a:avLst/>
          </a:prstGeom>
          <a:ln w="95250" cmpd="thickThin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9809E526-F491-44DC-A71D-20BD2220B1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2"/>
          <a:stretch/>
        </p:blipFill>
        <p:spPr>
          <a:xfrm>
            <a:off x="4232921" y="0"/>
            <a:ext cx="4752528" cy="8062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536563-44E4-4BCC-828C-E9872E0E72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429" y="4747223"/>
            <a:ext cx="2533440" cy="178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803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6" descr="C:\Users\Andrew\Pictures\img306 - Copy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-1"/>
            <a:ext cx="9906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5" name="Straight Connector 24"/>
          <p:cNvCxnSpPr/>
          <p:nvPr/>
        </p:nvCxnSpPr>
        <p:spPr>
          <a:xfrm>
            <a:off x="0" y="836712"/>
            <a:ext cx="9906000" cy="0"/>
          </a:xfrm>
          <a:prstGeom prst="line">
            <a:avLst/>
          </a:prstGeom>
          <a:ln w="95250" cmpd="thickThin">
            <a:solidFill>
              <a:srgbClr val="99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6C4ED6C-6676-492C-BC9F-E234649D1C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5" t="7202" r="11005" b="7202"/>
          <a:stretch/>
        </p:blipFill>
        <p:spPr>
          <a:xfrm>
            <a:off x="8867639" y="14377"/>
            <a:ext cx="1038360" cy="10383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9AD7B97-C815-44FA-9F48-A195A81BA798}"/>
              </a:ext>
            </a:extLst>
          </p:cNvPr>
          <p:cNvSpPr txBox="1"/>
          <p:nvPr/>
        </p:nvSpPr>
        <p:spPr>
          <a:xfrm>
            <a:off x="1424606" y="6549867"/>
            <a:ext cx="73292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C.B.S. Primary Mitchelstown, Health Promoting Schools Committee 2019/20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F76D67-AFEE-4ECC-8897-D778E374BE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376"/>
            <a:ext cx="4536504" cy="80629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16CC0B6-2E4F-4CFA-A30C-75F2E08AFD1C}"/>
              </a:ext>
            </a:extLst>
          </p:cNvPr>
          <p:cNvCxnSpPr/>
          <p:nvPr/>
        </p:nvCxnSpPr>
        <p:spPr>
          <a:xfrm>
            <a:off x="0" y="6527905"/>
            <a:ext cx="9906000" cy="0"/>
          </a:xfrm>
          <a:prstGeom prst="line">
            <a:avLst/>
          </a:prstGeom>
          <a:ln w="95250" cmpd="thickThin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9809E526-F491-44DC-A71D-20BD2220B1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2"/>
          <a:stretch/>
        </p:blipFill>
        <p:spPr>
          <a:xfrm>
            <a:off x="4232921" y="0"/>
            <a:ext cx="4752528" cy="806291"/>
          </a:xfrm>
          <a:prstGeom prst="rect">
            <a:avLst/>
          </a:prstGeom>
        </p:spPr>
      </p:pic>
      <p:pic>
        <p:nvPicPr>
          <p:cNvPr id="2050" name="Picture 2" descr="C:\Documents and Settings\User\Desktop\Photo's 2017-2018\After School Cooking\20190501_113151.jpg"/>
          <p:cNvPicPr>
            <a:picLocks noChangeAspect="1" noChangeArrowheads="1"/>
          </p:cNvPicPr>
          <p:nvPr/>
        </p:nvPicPr>
        <p:blipFill>
          <a:blip r:embed="rId6" cstate="print"/>
          <a:srcRect l="9911" r="15754"/>
          <a:stretch>
            <a:fillRect/>
          </a:stretch>
        </p:blipFill>
        <p:spPr bwMode="auto">
          <a:xfrm>
            <a:off x="416496" y="2060848"/>
            <a:ext cx="5400600" cy="4086726"/>
          </a:xfrm>
          <a:prstGeom prst="rect">
            <a:avLst/>
          </a:prstGeom>
          <a:noFill/>
        </p:spPr>
      </p:pic>
      <p:pic>
        <p:nvPicPr>
          <p:cNvPr id="2051" name="Picture 3" descr="C:\Documents and Settings\User\Desktop\Photo's 2017-2018\After School Cooking\20190501_113946.jpg"/>
          <p:cNvPicPr>
            <a:picLocks noChangeAspect="1" noChangeArrowheads="1"/>
          </p:cNvPicPr>
          <p:nvPr/>
        </p:nvPicPr>
        <p:blipFill>
          <a:blip r:embed="rId7" cstate="print"/>
          <a:srcRect t="12000"/>
          <a:stretch>
            <a:fillRect/>
          </a:stretch>
        </p:blipFill>
        <p:spPr bwMode="auto">
          <a:xfrm>
            <a:off x="6393160" y="1340768"/>
            <a:ext cx="3175922" cy="4968552"/>
          </a:xfrm>
          <a:prstGeom prst="rect">
            <a:avLst/>
          </a:prstGeom>
          <a:noFill/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E07AF8E-84F7-4846-8D74-7BF773D270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59568" y="908720"/>
            <a:ext cx="10065568" cy="965337"/>
          </a:xfrm>
        </p:spPr>
        <p:txBody>
          <a:bodyPr>
            <a:noAutofit/>
          </a:bodyPr>
          <a:lstStyle/>
          <a:p>
            <a:r>
              <a:rPr lang="en-IE" sz="2800" b="1" i="1" dirty="0">
                <a:solidFill>
                  <a:srgbClr val="C00000"/>
                </a:solidFill>
                <a:latin typeface="Lucida Handwriting" panose="03010101010101010101" pitchFamily="66" charset="0"/>
              </a:rPr>
              <a:t>After School Healthy Cooking </a:t>
            </a:r>
            <a:br>
              <a:rPr lang="en-IE" sz="2800" b="1" i="1" dirty="0">
                <a:solidFill>
                  <a:srgbClr val="C00000"/>
                </a:solidFill>
                <a:latin typeface="Lucida Handwriting" panose="03010101010101010101" pitchFamily="66" charset="0"/>
              </a:rPr>
            </a:br>
            <a:r>
              <a:rPr lang="en-IE" sz="2800" b="1" i="1" dirty="0">
                <a:solidFill>
                  <a:srgbClr val="C00000"/>
                </a:solidFill>
                <a:latin typeface="Lucida Handwriting" panose="03010101010101010101" pitchFamily="66" charset="0"/>
              </a:rPr>
              <a:t>Programme</a:t>
            </a:r>
          </a:p>
        </p:txBody>
      </p:sp>
    </p:spTree>
    <p:extLst>
      <p:ext uri="{BB962C8B-B14F-4D97-AF65-F5344CB8AC3E}">
        <p14:creationId xmlns:p14="http://schemas.microsoft.com/office/powerpoint/2010/main" val="3394803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6" descr="C:\Users\Andrew\Pictures\img306 - Copy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C4ED6C-6676-492C-BC9F-E234649D1C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5" t="7202" r="11005" b="7202"/>
          <a:stretch/>
        </p:blipFill>
        <p:spPr>
          <a:xfrm>
            <a:off x="8753871" y="0"/>
            <a:ext cx="1152129" cy="11521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F76D67-AFEE-4ECC-8897-D778E374BE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36504" cy="8062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09E526-F491-44DC-A71D-20BD2220B1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2"/>
          <a:stretch/>
        </p:blipFill>
        <p:spPr>
          <a:xfrm>
            <a:off x="4376936" y="1"/>
            <a:ext cx="4680519" cy="794074"/>
          </a:xfrm>
          <a:prstGeom prst="rect">
            <a:avLst/>
          </a:prstGeom>
        </p:spPr>
      </p:pic>
      <p:pic>
        <p:nvPicPr>
          <p:cNvPr id="2050" name="Picture 2" descr="C:\Documents and Settings\User\My Documents\Downloads\446c957f56609e23b30b1685568563e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4608" y="1268760"/>
            <a:ext cx="6624736" cy="558924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6" descr="C:\Users\Andrew\Pictures\img306 - Copy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-1"/>
            <a:ext cx="9906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5" name="Straight Connector 24"/>
          <p:cNvCxnSpPr/>
          <p:nvPr/>
        </p:nvCxnSpPr>
        <p:spPr>
          <a:xfrm>
            <a:off x="0" y="836712"/>
            <a:ext cx="9906000" cy="0"/>
          </a:xfrm>
          <a:prstGeom prst="line">
            <a:avLst/>
          </a:prstGeom>
          <a:ln w="95250" cmpd="thickThin">
            <a:solidFill>
              <a:srgbClr val="99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6C4ED6C-6676-492C-BC9F-E234649D1C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5" t="7202" r="11005" b="7202"/>
          <a:stretch/>
        </p:blipFill>
        <p:spPr>
          <a:xfrm>
            <a:off x="8867639" y="14377"/>
            <a:ext cx="1038360" cy="10383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9AD7B97-C815-44FA-9F48-A195A81BA798}"/>
              </a:ext>
            </a:extLst>
          </p:cNvPr>
          <p:cNvSpPr txBox="1"/>
          <p:nvPr/>
        </p:nvSpPr>
        <p:spPr>
          <a:xfrm>
            <a:off x="1424606" y="6549867"/>
            <a:ext cx="73292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C.B.S. Primary Mitchelstown, Health Promoting Schools Committee 2019/20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F76D67-AFEE-4ECC-8897-D778E374BE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376"/>
            <a:ext cx="4536504" cy="80629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16CC0B6-2E4F-4CFA-A30C-75F2E08AFD1C}"/>
              </a:ext>
            </a:extLst>
          </p:cNvPr>
          <p:cNvCxnSpPr/>
          <p:nvPr/>
        </p:nvCxnSpPr>
        <p:spPr>
          <a:xfrm>
            <a:off x="0" y="6527905"/>
            <a:ext cx="9906000" cy="0"/>
          </a:xfrm>
          <a:prstGeom prst="line">
            <a:avLst/>
          </a:prstGeom>
          <a:ln w="95250" cmpd="thickThin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9809E526-F491-44DC-A71D-20BD2220B1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2"/>
          <a:stretch/>
        </p:blipFill>
        <p:spPr>
          <a:xfrm>
            <a:off x="4232921" y="0"/>
            <a:ext cx="4752528" cy="806291"/>
          </a:xfrm>
          <a:prstGeom prst="rect">
            <a:avLst/>
          </a:prstGeom>
        </p:spPr>
      </p:pic>
      <p:pic>
        <p:nvPicPr>
          <p:cNvPr id="8" name="Picture 7" descr="A picture containing table, indoor, person, sitting&#10;&#10;Description automatically generated">
            <a:extLst>
              <a:ext uri="{FF2B5EF4-FFF2-40B4-BE49-F238E27FC236}">
                <a16:creationId xmlns:a16="http://schemas.microsoft.com/office/drawing/2014/main" id="{FE688FCC-51FB-4F67-80E1-EBDF93412B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67706">
            <a:off x="46896" y="2114364"/>
            <a:ext cx="3851015" cy="2888261"/>
          </a:xfrm>
          <a:prstGeom prst="rect">
            <a:avLst/>
          </a:prstGeom>
        </p:spPr>
      </p:pic>
      <p:pic>
        <p:nvPicPr>
          <p:cNvPr id="20" name="Picture 19" descr="A picture containing person, skating, man, indoor&#10;&#10;Description automatically generated">
            <a:extLst>
              <a:ext uri="{FF2B5EF4-FFF2-40B4-BE49-F238E27FC236}">
                <a16:creationId xmlns:a16="http://schemas.microsoft.com/office/drawing/2014/main" id="{1ED3E44C-B7B2-4CB8-978B-DE865AAEB6F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1" t="6049"/>
          <a:stretch/>
        </p:blipFill>
        <p:spPr>
          <a:xfrm rot="6206013">
            <a:off x="5673777" y="2208888"/>
            <a:ext cx="3919376" cy="2946842"/>
          </a:xfrm>
          <a:prstGeom prst="rect">
            <a:avLst/>
          </a:prstGeom>
        </p:spPr>
      </p:pic>
      <p:pic>
        <p:nvPicPr>
          <p:cNvPr id="14" name="Picture 13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4FF58030-1B99-476F-8D96-69DC4EAC332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691" y="3944485"/>
            <a:ext cx="3543865" cy="2386728"/>
          </a:xfrm>
          <a:prstGeom prst="rect">
            <a:avLst/>
          </a:prstGeom>
        </p:spPr>
      </p:pic>
      <p:pic>
        <p:nvPicPr>
          <p:cNvPr id="23" name="Picture 22" descr="A close up of a yellow wall&#10;&#10;Description automatically generated">
            <a:extLst>
              <a:ext uri="{FF2B5EF4-FFF2-40B4-BE49-F238E27FC236}">
                <a16:creationId xmlns:a16="http://schemas.microsoft.com/office/drawing/2014/main" id="{D8714FA1-957C-452C-8330-27DB5E1D265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722" y="1103842"/>
            <a:ext cx="3500042" cy="218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325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/>
          <p:cNvCxnSpPr/>
          <p:nvPr/>
        </p:nvCxnSpPr>
        <p:spPr>
          <a:xfrm>
            <a:off x="0" y="836712"/>
            <a:ext cx="9906000" cy="0"/>
          </a:xfrm>
          <a:prstGeom prst="line">
            <a:avLst/>
          </a:prstGeom>
          <a:ln w="95250" cmpd="thickThin">
            <a:solidFill>
              <a:srgbClr val="99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6C4ED6C-6676-492C-BC9F-E234649D1C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5" t="7202" r="11005" b="7202"/>
          <a:stretch/>
        </p:blipFill>
        <p:spPr>
          <a:xfrm>
            <a:off x="8867639" y="14377"/>
            <a:ext cx="1038360" cy="10383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9AD7B97-C815-44FA-9F48-A195A81BA798}"/>
              </a:ext>
            </a:extLst>
          </p:cNvPr>
          <p:cNvSpPr txBox="1"/>
          <p:nvPr/>
        </p:nvSpPr>
        <p:spPr>
          <a:xfrm>
            <a:off x="1424606" y="6549867"/>
            <a:ext cx="73292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C.B.S. Primary Mitchelstown, Health Promoting Schools Committee 2019/20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F76D67-AFEE-4ECC-8897-D778E374BE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376"/>
            <a:ext cx="4536504" cy="80629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16CC0B6-2E4F-4CFA-A30C-75F2E08AFD1C}"/>
              </a:ext>
            </a:extLst>
          </p:cNvPr>
          <p:cNvCxnSpPr/>
          <p:nvPr/>
        </p:nvCxnSpPr>
        <p:spPr>
          <a:xfrm>
            <a:off x="0" y="6527905"/>
            <a:ext cx="9906000" cy="0"/>
          </a:xfrm>
          <a:prstGeom prst="line">
            <a:avLst/>
          </a:prstGeom>
          <a:ln w="95250" cmpd="thickThin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9809E526-F491-44DC-A71D-20BD2220B1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2"/>
          <a:stretch/>
        </p:blipFill>
        <p:spPr>
          <a:xfrm>
            <a:off x="4232921" y="0"/>
            <a:ext cx="4752528" cy="806291"/>
          </a:xfrm>
          <a:prstGeom prst="rect">
            <a:avLst/>
          </a:prstGeom>
        </p:spPr>
      </p:pic>
      <p:pic>
        <p:nvPicPr>
          <p:cNvPr id="3" name="Picture 2" descr="A group of people sitting at a table with a birthday cake&#10;&#10;Description automatically generated">
            <a:extLst>
              <a:ext uri="{FF2B5EF4-FFF2-40B4-BE49-F238E27FC236}">
                <a16:creationId xmlns:a16="http://schemas.microsoft.com/office/drawing/2014/main" id="{34DC6A48-A8F0-4969-9587-AF961D7FA4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768" y="1600632"/>
            <a:ext cx="6348196" cy="487629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E07AF8E-84F7-4846-8D74-7BF773D270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64233" y="1412776"/>
            <a:ext cx="4664967" cy="965337"/>
          </a:xfrm>
        </p:spPr>
        <p:txBody>
          <a:bodyPr>
            <a:noAutofit/>
          </a:bodyPr>
          <a:lstStyle/>
          <a:p>
            <a:pPr algn="l"/>
            <a:r>
              <a:rPr lang="en-IE" b="1" i="1" dirty="0">
                <a:solidFill>
                  <a:srgbClr val="C00000"/>
                </a:solidFill>
                <a:latin typeface="Lucida Handwriting" panose="03010101010101010101" pitchFamily="66" charset="0"/>
              </a:rPr>
              <a:t>Tractor </a:t>
            </a:r>
            <a:br>
              <a:rPr lang="en-IE" b="1" i="1" dirty="0">
                <a:solidFill>
                  <a:srgbClr val="C00000"/>
                </a:solidFill>
                <a:latin typeface="Lucida Handwriting" panose="03010101010101010101" pitchFamily="66" charset="0"/>
              </a:rPr>
            </a:br>
            <a:r>
              <a:rPr lang="en-IE" b="1" i="1" dirty="0">
                <a:solidFill>
                  <a:srgbClr val="C00000"/>
                </a:solidFill>
                <a:latin typeface="Lucida Handwriting" panose="03010101010101010101" pitchFamily="66" charset="0"/>
              </a:rPr>
              <a:t>Club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CF4985-5298-4500-8651-E09421C887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148" y="1628800"/>
            <a:ext cx="1801956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154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6" descr="C:\Users\Andrew\Pictures\img306 - Copy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-1"/>
            <a:ext cx="9906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5" name="Straight Connector 24"/>
          <p:cNvCxnSpPr/>
          <p:nvPr/>
        </p:nvCxnSpPr>
        <p:spPr>
          <a:xfrm>
            <a:off x="0" y="836712"/>
            <a:ext cx="9906000" cy="0"/>
          </a:xfrm>
          <a:prstGeom prst="line">
            <a:avLst/>
          </a:prstGeom>
          <a:ln w="95250" cmpd="thickThin">
            <a:solidFill>
              <a:srgbClr val="99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6C4ED6C-6676-492C-BC9F-E234649D1C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5" t="7202" r="11005" b="7202"/>
          <a:stretch/>
        </p:blipFill>
        <p:spPr>
          <a:xfrm>
            <a:off x="8867639" y="14377"/>
            <a:ext cx="1038360" cy="10383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9AD7B97-C815-44FA-9F48-A195A81BA798}"/>
              </a:ext>
            </a:extLst>
          </p:cNvPr>
          <p:cNvSpPr txBox="1"/>
          <p:nvPr/>
        </p:nvSpPr>
        <p:spPr>
          <a:xfrm>
            <a:off x="1424606" y="6549867"/>
            <a:ext cx="73292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C.B.S. Primary Mitchelstown, Health Promoting Schools Committee 2019/20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F76D67-AFEE-4ECC-8897-D778E374BE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376"/>
            <a:ext cx="4536504" cy="80629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16CC0B6-2E4F-4CFA-A30C-75F2E08AFD1C}"/>
              </a:ext>
            </a:extLst>
          </p:cNvPr>
          <p:cNvCxnSpPr/>
          <p:nvPr/>
        </p:nvCxnSpPr>
        <p:spPr>
          <a:xfrm>
            <a:off x="0" y="6527905"/>
            <a:ext cx="9906000" cy="0"/>
          </a:xfrm>
          <a:prstGeom prst="line">
            <a:avLst/>
          </a:prstGeom>
          <a:ln w="95250" cmpd="thickThin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9809E526-F491-44DC-A71D-20BD2220B1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2"/>
          <a:stretch/>
        </p:blipFill>
        <p:spPr>
          <a:xfrm>
            <a:off x="4232921" y="0"/>
            <a:ext cx="4752528" cy="80629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E07AF8E-84F7-4846-8D74-7BF773D270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28664" y="908720"/>
            <a:ext cx="5665305" cy="965337"/>
          </a:xfrm>
        </p:spPr>
        <p:txBody>
          <a:bodyPr>
            <a:noAutofit/>
          </a:bodyPr>
          <a:lstStyle/>
          <a:p>
            <a:r>
              <a:rPr lang="en-IE" b="1" i="1" dirty="0">
                <a:solidFill>
                  <a:srgbClr val="C00000"/>
                </a:solidFill>
                <a:latin typeface="Lucida Handwriting" panose="03010101010101010101" pitchFamily="66" charset="0"/>
              </a:rPr>
              <a:t>School  </a:t>
            </a:r>
            <a:r>
              <a:rPr lang="en-IE" b="1" i="1" dirty="0">
                <a:solidFill>
                  <a:srgbClr val="669900"/>
                </a:solidFill>
                <a:latin typeface="Lucida Handwriting" panose="03010101010101010101" pitchFamily="66" charset="0"/>
              </a:rPr>
              <a:t>Garden</a:t>
            </a:r>
          </a:p>
        </p:txBody>
      </p:sp>
      <p:pic>
        <p:nvPicPr>
          <p:cNvPr id="2050" name="Picture 2" descr="E:\Printing\P1020536.JPG"/>
          <p:cNvPicPr>
            <a:picLocks noChangeAspect="1" noChangeArrowheads="1"/>
          </p:cNvPicPr>
          <p:nvPr/>
        </p:nvPicPr>
        <p:blipFill>
          <a:blip r:embed="rId6" cstate="print"/>
          <a:srcRect l="23874" t="4267" r="21305"/>
          <a:stretch>
            <a:fillRect/>
          </a:stretch>
        </p:blipFill>
        <p:spPr bwMode="auto">
          <a:xfrm>
            <a:off x="344488" y="1844824"/>
            <a:ext cx="3309912" cy="4335016"/>
          </a:xfrm>
          <a:prstGeom prst="rect">
            <a:avLst/>
          </a:prstGeom>
          <a:noFill/>
        </p:spPr>
      </p:pic>
      <p:pic>
        <p:nvPicPr>
          <p:cNvPr id="2051" name="Picture 3" descr="E:\Printing\P1020535.JPG"/>
          <p:cNvPicPr>
            <a:picLocks noChangeAspect="1" noChangeArrowheads="1"/>
          </p:cNvPicPr>
          <p:nvPr/>
        </p:nvPicPr>
        <p:blipFill>
          <a:blip r:embed="rId7" cstate="print"/>
          <a:srcRect l="3293" r="12180" b="16571"/>
          <a:stretch>
            <a:fillRect/>
          </a:stretch>
        </p:blipFill>
        <p:spPr bwMode="auto">
          <a:xfrm>
            <a:off x="4304928" y="4077072"/>
            <a:ext cx="3530918" cy="2325765"/>
          </a:xfrm>
          <a:prstGeom prst="rect">
            <a:avLst/>
          </a:prstGeom>
          <a:noFill/>
        </p:spPr>
      </p:pic>
      <p:pic>
        <p:nvPicPr>
          <p:cNvPr id="14" name="Picture 2" descr="E:\Printing\P1020610.JPG"/>
          <p:cNvPicPr>
            <a:picLocks noChangeAspect="1" noChangeArrowheads="1"/>
          </p:cNvPicPr>
          <p:nvPr/>
        </p:nvPicPr>
        <p:blipFill>
          <a:blip r:embed="rId8" cstate="print"/>
          <a:srcRect r="9291"/>
          <a:stretch>
            <a:fillRect/>
          </a:stretch>
        </p:blipFill>
        <p:spPr bwMode="auto">
          <a:xfrm>
            <a:off x="3800872" y="1628800"/>
            <a:ext cx="2893006" cy="2391984"/>
          </a:xfrm>
          <a:prstGeom prst="rect">
            <a:avLst/>
          </a:prstGeom>
          <a:noFill/>
        </p:spPr>
      </p:pic>
      <p:pic>
        <p:nvPicPr>
          <p:cNvPr id="17" name="Picture 3" descr="E:\Printing\P1020546.JPG"/>
          <p:cNvPicPr>
            <a:picLocks noChangeAspect="1" noChangeArrowheads="1"/>
          </p:cNvPicPr>
          <p:nvPr/>
        </p:nvPicPr>
        <p:blipFill>
          <a:blip r:embed="rId9" cstate="print"/>
          <a:srcRect l="5101" t="8153" r="6114"/>
          <a:stretch>
            <a:fillRect/>
          </a:stretch>
        </p:blipFill>
        <p:spPr bwMode="auto">
          <a:xfrm rot="5400000">
            <a:off x="7163516" y="1722540"/>
            <a:ext cx="2764215" cy="21446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06154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6" descr="C:\Users\Andrew\Pictures\img306 - Copy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906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5" name="Straight Connector 24"/>
          <p:cNvCxnSpPr/>
          <p:nvPr/>
        </p:nvCxnSpPr>
        <p:spPr>
          <a:xfrm>
            <a:off x="0" y="836712"/>
            <a:ext cx="9906000" cy="0"/>
          </a:xfrm>
          <a:prstGeom prst="line">
            <a:avLst/>
          </a:prstGeom>
          <a:ln w="95250" cmpd="thickThin">
            <a:solidFill>
              <a:srgbClr val="99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6C4ED6C-6676-492C-BC9F-E234649D1C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5" t="7202" r="11005" b="7202"/>
          <a:stretch/>
        </p:blipFill>
        <p:spPr>
          <a:xfrm>
            <a:off x="8867639" y="14377"/>
            <a:ext cx="1038360" cy="10383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9AD7B97-C815-44FA-9F48-A195A81BA798}"/>
              </a:ext>
            </a:extLst>
          </p:cNvPr>
          <p:cNvSpPr txBox="1"/>
          <p:nvPr/>
        </p:nvSpPr>
        <p:spPr>
          <a:xfrm>
            <a:off x="1424606" y="6549867"/>
            <a:ext cx="73292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C.B.S. Primary Mitchelstown, Health Promoting Schools Committee 2019/20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F76D67-AFEE-4ECC-8897-D778E374BE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376"/>
            <a:ext cx="4536504" cy="80629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16CC0B6-2E4F-4CFA-A30C-75F2E08AFD1C}"/>
              </a:ext>
            </a:extLst>
          </p:cNvPr>
          <p:cNvCxnSpPr/>
          <p:nvPr/>
        </p:nvCxnSpPr>
        <p:spPr>
          <a:xfrm>
            <a:off x="0" y="6527905"/>
            <a:ext cx="9906000" cy="0"/>
          </a:xfrm>
          <a:prstGeom prst="line">
            <a:avLst/>
          </a:prstGeom>
          <a:ln w="95250" cmpd="thickThin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9809E526-F491-44DC-A71D-20BD2220B1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2"/>
          <a:stretch/>
        </p:blipFill>
        <p:spPr>
          <a:xfrm>
            <a:off x="2720752" y="1628801"/>
            <a:ext cx="4752528" cy="57606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E07AF8E-84F7-4846-8D74-7BF773D270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28664" y="908720"/>
            <a:ext cx="5665305" cy="965337"/>
          </a:xfrm>
        </p:spPr>
        <p:txBody>
          <a:bodyPr>
            <a:noAutofit/>
          </a:bodyPr>
          <a:lstStyle/>
          <a:p>
            <a:r>
              <a:rPr lang="en-IE" b="1" i="1" dirty="0">
                <a:solidFill>
                  <a:srgbClr val="C00000"/>
                </a:solidFill>
                <a:latin typeface="Lucida Handwriting" panose="03010101010101010101" pitchFamily="66" charset="0"/>
              </a:rPr>
              <a:t>Baby Bunnies</a:t>
            </a:r>
            <a:endParaRPr lang="en-IE" b="1" i="1" dirty="0">
              <a:solidFill>
                <a:srgbClr val="669900"/>
              </a:solidFill>
              <a:latin typeface="Lucida Handwriting" panose="03010101010101010101" pitchFamily="66" charset="0"/>
            </a:endParaRPr>
          </a:p>
        </p:txBody>
      </p:sp>
      <p:pic>
        <p:nvPicPr>
          <p:cNvPr id="3074" name="Picture 2" descr="C:\Documents and Settings\User\My Documents\Downloads\20200215_12205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420888"/>
            <a:ext cx="4512768" cy="3384576"/>
          </a:xfrm>
          <a:prstGeom prst="rect">
            <a:avLst/>
          </a:prstGeom>
          <a:noFill/>
        </p:spPr>
      </p:pic>
      <p:pic>
        <p:nvPicPr>
          <p:cNvPr id="3075" name="Picture 3" descr="C:\Documents and Settings\User\My Documents\Downloads\20200224_10121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20952" y="2420888"/>
            <a:ext cx="4008711" cy="3294565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1928664" y="5949280"/>
            <a:ext cx="7372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>
                <a:latin typeface="Arial Narrow" pitchFamily="34" charset="0"/>
              </a:rPr>
              <a:t>Black Jack made a nest from hay and her own fur and had 2 beautiful babies. </a:t>
            </a:r>
          </a:p>
        </p:txBody>
      </p:sp>
    </p:spTree>
    <p:extLst>
      <p:ext uri="{BB962C8B-B14F-4D97-AF65-F5344CB8AC3E}">
        <p14:creationId xmlns:p14="http://schemas.microsoft.com/office/powerpoint/2010/main" val="1206154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/>
          <p:cNvCxnSpPr/>
          <p:nvPr/>
        </p:nvCxnSpPr>
        <p:spPr>
          <a:xfrm>
            <a:off x="0" y="836712"/>
            <a:ext cx="9906000" cy="0"/>
          </a:xfrm>
          <a:prstGeom prst="line">
            <a:avLst/>
          </a:prstGeom>
          <a:ln w="95250" cmpd="thickThin">
            <a:solidFill>
              <a:srgbClr val="99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6C4ED6C-6676-492C-BC9F-E234649D1C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5" t="7202" r="11005" b="7202"/>
          <a:stretch/>
        </p:blipFill>
        <p:spPr>
          <a:xfrm>
            <a:off x="8867639" y="14377"/>
            <a:ext cx="1038360" cy="10383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9AD7B97-C815-44FA-9F48-A195A81BA798}"/>
              </a:ext>
            </a:extLst>
          </p:cNvPr>
          <p:cNvSpPr txBox="1"/>
          <p:nvPr/>
        </p:nvSpPr>
        <p:spPr>
          <a:xfrm>
            <a:off x="1424606" y="6549867"/>
            <a:ext cx="73292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C.B.S. Primary Mitchelstown, Health Promoting School 2019/20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F76D67-AFEE-4ECC-8897-D778E374BE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376"/>
            <a:ext cx="4536504" cy="80629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16CC0B6-2E4F-4CFA-A30C-75F2E08AFD1C}"/>
              </a:ext>
            </a:extLst>
          </p:cNvPr>
          <p:cNvCxnSpPr/>
          <p:nvPr/>
        </p:nvCxnSpPr>
        <p:spPr>
          <a:xfrm>
            <a:off x="0" y="6527905"/>
            <a:ext cx="9906000" cy="0"/>
          </a:xfrm>
          <a:prstGeom prst="line">
            <a:avLst/>
          </a:prstGeom>
          <a:ln w="95250" cmpd="thickThin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9809E526-F491-44DC-A71D-20BD2220B1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2"/>
          <a:stretch/>
        </p:blipFill>
        <p:spPr>
          <a:xfrm>
            <a:off x="4232921" y="0"/>
            <a:ext cx="4752528" cy="80629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E07AF8E-84F7-4846-8D74-7BF773D270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73280" y="1268760"/>
            <a:ext cx="2432720" cy="965337"/>
          </a:xfrm>
        </p:spPr>
        <p:txBody>
          <a:bodyPr>
            <a:noAutofit/>
          </a:bodyPr>
          <a:lstStyle/>
          <a:p>
            <a:r>
              <a:rPr lang="en-IE" sz="2800" b="1" i="1" dirty="0">
                <a:solidFill>
                  <a:srgbClr val="002060"/>
                </a:solidFill>
                <a:latin typeface="Lucida Handwriting" panose="03010101010101010101" pitchFamily="66" charset="0"/>
              </a:rPr>
              <a:t>Our</a:t>
            </a:r>
            <a:br>
              <a:rPr lang="en-IE" sz="2800" b="1" i="1" dirty="0">
                <a:solidFill>
                  <a:srgbClr val="002060"/>
                </a:solidFill>
                <a:latin typeface="Lucida Handwriting" panose="03010101010101010101" pitchFamily="66" charset="0"/>
              </a:rPr>
            </a:br>
            <a:r>
              <a:rPr lang="en-IE" sz="2800" b="1" i="1" dirty="0">
                <a:solidFill>
                  <a:srgbClr val="002060"/>
                </a:solidFill>
                <a:latin typeface="Lucida Handwriting" panose="03010101010101010101" pitchFamily="66" charset="0"/>
              </a:rPr>
              <a:t>Gratitude</a:t>
            </a:r>
            <a:br>
              <a:rPr lang="en-IE" sz="2800" b="1" i="1" dirty="0">
                <a:solidFill>
                  <a:srgbClr val="002060"/>
                </a:solidFill>
                <a:latin typeface="Lucida Handwriting" panose="03010101010101010101" pitchFamily="66" charset="0"/>
              </a:rPr>
            </a:br>
            <a:r>
              <a:rPr lang="en-IE" sz="2800" b="1" i="1" dirty="0">
                <a:solidFill>
                  <a:srgbClr val="002060"/>
                </a:solidFill>
                <a:latin typeface="Lucida Handwriting" panose="03010101010101010101" pitchFamily="66" charset="0"/>
              </a:rPr>
              <a:t>Journals</a:t>
            </a:r>
          </a:p>
        </p:txBody>
      </p:sp>
      <p:pic>
        <p:nvPicPr>
          <p:cNvPr id="3074" name="Picture 2" descr="E:\Printing\Gratitude Journal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0472" y="908720"/>
            <a:ext cx="7380312" cy="5535234"/>
          </a:xfrm>
          <a:prstGeom prst="rect">
            <a:avLst/>
          </a:prstGeom>
          <a:noFill/>
        </p:spPr>
      </p:pic>
      <p:pic>
        <p:nvPicPr>
          <p:cNvPr id="3077" name="Picture 5" descr="C:\Documents and Settings\User\Desktop\Photo's 2017-2018\GUEST_c537ba13-83f7-49bf-975d-251f38d17d9d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412831">
            <a:off x="7480298" y="2910213"/>
            <a:ext cx="2296418" cy="22964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06154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6" descr="C:\Users\Andrew\Pictures\img306 - Copy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862540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F76D67-AFEE-4ECC-8897-D778E374BE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36504" cy="8062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09E526-F491-44DC-A71D-20BD2220B1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2"/>
          <a:stretch/>
        </p:blipFill>
        <p:spPr>
          <a:xfrm>
            <a:off x="4232921" y="0"/>
            <a:ext cx="4752528" cy="8062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C4ED6C-6676-492C-BC9F-E234649D1C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5" t="7202" r="11005" b="7202"/>
          <a:stretch/>
        </p:blipFill>
        <p:spPr>
          <a:xfrm>
            <a:off x="8867639" y="14377"/>
            <a:ext cx="1038360" cy="1038360"/>
          </a:xfrm>
          <a:prstGeom prst="rect">
            <a:avLst/>
          </a:prstGeom>
        </p:spPr>
      </p:pic>
      <p:pic>
        <p:nvPicPr>
          <p:cNvPr id="3074" name="Picture 2" descr="C:\Documents and Settings\User\My Documents\Downloads\20200518_20475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08584" y="1313184"/>
            <a:ext cx="7393088" cy="554481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6" descr="C:\Users\Andrew\Pictures\img306 - Copy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-1"/>
            <a:ext cx="9906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5" name="Straight Connector 24"/>
          <p:cNvCxnSpPr/>
          <p:nvPr/>
        </p:nvCxnSpPr>
        <p:spPr>
          <a:xfrm>
            <a:off x="0" y="836712"/>
            <a:ext cx="9906000" cy="0"/>
          </a:xfrm>
          <a:prstGeom prst="line">
            <a:avLst/>
          </a:prstGeom>
          <a:ln w="95250" cmpd="thickThin">
            <a:solidFill>
              <a:srgbClr val="99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6C4ED6C-6676-492C-BC9F-E234649D1C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5" t="7202" r="11005" b="7202"/>
          <a:stretch/>
        </p:blipFill>
        <p:spPr>
          <a:xfrm>
            <a:off x="8867639" y="14377"/>
            <a:ext cx="1038360" cy="10383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9AD7B97-C815-44FA-9F48-A195A81BA798}"/>
              </a:ext>
            </a:extLst>
          </p:cNvPr>
          <p:cNvSpPr txBox="1"/>
          <p:nvPr/>
        </p:nvSpPr>
        <p:spPr>
          <a:xfrm>
            <a:off x="1424606" y="6549867"/>
            <a:ext cx="73292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C.B.S. Primary Mitchelstown, Health Promoting School 2019/20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F76D67-AFEE-4ECC-8897-D778E374BE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376"/>
            <a:ext cx="4536504" cy="80629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16CC0B6-2E4F-4CFA-A30C-75F2E08AFD1C}"/>
              </a:ext>
            </a:extLst>
          </p:cNvPr>
          <p:cNvCxnSpPr/>
          <p:nvPr/>
        </p:nvCxnSpPr>
        <p:spPr>
          <a:xfrm>
            <a:off x="0" y="6527905"/>
            <a:ext cx="9906000" cy="0"/>
          </a:xfrm>
          <a:prstGeom prst="line">
            <a:avLst/>
          </a:prstGeom>
          <a:ln w="95250" cmpd="thickThin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9809E526-F491-44DC-A71D-20BD2220B13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2"/>
          <a:stretch/>
        </p:blipFill>
        <p:spPr>
          <a:xfrm>
            <a:off x="4232921" y="0"/>
            <a:ext cx="4752528" cy="80629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E07AF8E-84F7-4846-8D74-7BF773D270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8504" y="5589240"/>
            <a:ext cx="8712968" cy="965337"/>
          </a:xfrm>
        </p:spPr>
        <p:txBody>
          <a:bodyPr>
            <a:noAutofit/>
          </a:bodyPr>
          <a:lstStyle/>
          <a:p>
            <a:r>
              <a:rPr lang="en-IE" sz="3200" b="1" i="1" dirty="0">
                <a:solidFill>
                  <a:srgbClr val="800000"/>
                </a:solidFill>
                <a:latin typeface="Lucida Handwriting" panose="03010101010101010101" pitchFamily="66" charset="0"/>
              </a:rPr>
              <a:t>Positive  Quotations  Display Board</a:t>
            </a:r>
          </a:p>
        </p:txBody>
      </p:sp>
      <p:pic>
        <p:nvPicPr>
          <p:cNvPr id="34818" name="Picture 2" descr="E:\Printing\20190515_151152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D0C9B7"/>
              </a:clrFrom>
              <a:clrTo>
                <a:srgbClr val="D0C9B7">
                  <a:alpha val="0"/>
                </a:srgbClr>
              </a:clrTo>
            </a:clrChange>
          </a:blip>
          <a:srcRect t="21970" b="5104"/>
          <a:stretch>
            <a:fillRect/>
          </a:stretch>
        </p:blipFill>
        <p:spPr bwMode="auto">
          <a:xfrm>
            <a:off x="488504" y="1052736"/>
            <a:ext cx="8689232" cy="47525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06154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6" descr="C:\Users\Andrew\Pictures\img306 - Copy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862540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F76D67-AFEE-4ECC-8897-D778E374BE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36504" cy="8062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09E526-F491-44DC-A71D-20BD2220B1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2"/>
          <a:stretch/>
        </p:blipFill>
        <p:spPr>
          <a:xfrm>
            <a:off x="4232921" y="0"/>
            <a:ext cx="4752528" cy="8062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C4ED6C-6676-492C-BC9F-E234649D1C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5" t="7202" r="11005" b="7202"/>
          <a:stretch/>
        </p:blipFill>
        <p:spPr>
          <a:xfrm>
            <a:off x="8867639" y="14377"/>
            <a:ext cx="1038360" cy="1038360"/>
          </a:xfrm>
          <a:prstGeom prst="rect">
            <a:avLst/>
          </a:prstGeom>
        </p:spPr>
      </p:pic>
      <p:pic>
        <p:nvPicPr>
          <p:cNvPr id="4098" name="Picture 2" descr="C:\Documents and Settings\User\My Documents\Downloads\20200518_20473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4488" y="2276872"/>
            <a:ext cx="3944888" cy="3744416"/>
          </a:xfrm>
          <a:prstGeom prst="rect">
            <a:avLst/>
          </a:prstGeom>
          <a:noFill/>
        </p:spPr>
      </p:pic>
      <p:pic>
        <p:nvPicPr>
          <p:cNvPr id="4099" name="Picture 3" descr="C:\Documents and Settings\User\My Documents\Downloads\IMG-20200608-WA000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90256" y="2132856"/>
            <a:ext cx="5315744" cy="424847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496616" y="980728"/>
            <a:ext cx="6654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5400" dirty="0"/>
              <a:t>I show kindness by ......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6" descr="C:\Users\Andrew\Pictures\img306 - Copy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-1"/>
            <a:ext cx="9906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5" name="Straight Connector 24"/>
          <p:cNvCxnSpPr/>
          <p:nvPr/>
        </p:nvCxnSpPr>
        <p:spPr>
          <a:xfrm>
            <a:off x="0" y="836712"/>
            <a:ext cx="9906000" cy="0"/>
          </a:xfrm>
          <a:prstGeom prst="line">
            <a:avLst/>
          </a:prstGeom>
          <a:ln w="95250" cmpd="thickThin">
            <a:solidFill>
              <a:srgbClr val="99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6C4ED6C-6676-492C-BC9F-E234649D1C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5" t="7202" r="11005" b="7202"/>
          <a:stretch/>
        </p:blipFill>
        <p:spPr>
          <a:xfrm>
            <a:off x="8867639" y="14377"/>
            <a:ext cx="1038360" cy="10383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9AD7B97-C815-44FA-9F48-A195A81BA798}"/>
              </a:ext>
            </a:extLst>
          </p:cNvPr>
          <p:cNvSpPr txBox="1"/>
          <p:nvPr/>
        </p:nvSpPr>
        <p:spPr>
          <a:xfrm>
            <a:off x="1424606" y="6549867"/>
            <a:ext cx="73292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C.B.S. Primary Mitchelstown, Health Promoting School 2019/20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F76D67-AFEE-4ECC-8897-D778E374BE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376"/>
            <a:ext cx="4536504" cy="80629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16CC0B6-2E4F-4CFA-A30C-75F2E08AFD1C}"/>
              </a:ext>
            </a:extLst>
          </p:cNvPr>
          <p:cNvCxnSpPr/>
          <p:nvPr/>
        </p:nvCxnSpPr>
        <p:spPr>
          <a:xfrm>
            <a:off x="0" y="6527905"/>
            <a:ext cx="9906000" cy="0"/>
          </a:xfrm>
          <a:prstGeom prst="line">
            <a:avLst/>
          </a:prstGeom>
          <a:ln w="95250" cmpd="thickThin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9809E526-F491-44DC-A71D-20BD2220B1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2"/>
          <a:stretch/>
        </p:blipFill>
        <p:spPr>
          <a:xfrm>
            <a:off x="4232921" y="0"/>
            <a:ext cx="4752528" cy="806291"/>
          </a:xfrm>
          <a:prstGeom prst="rect">
            <a:avLst/>
          </a:prstGeom>
        </p:spPr>
      </p:pic>
      <p:pic>
        <p:nvPicPr>
          <p:cNvPr id="2050" name="Picture 2" descr="C:\Documents and Settings\User\My Documents\Downloads\20191118_14420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25080" y="1196752"/>
            <a:ext cx="5880920" cy="4410690"/>
          </a:xfrm>
          <a:prstGeom prst="rect">
            <a:avLst/>
          </a:prstGeom>
          <a:noFill/>
        </p:spPr>
      </p:pic>
      <p:pic>
        <p:nvPicPr>
          <p:cNvPr id="2051" name="Picture 3" descr="C:\Documents and Settings\User\My Documents\Downloads\20191104_09351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772816"/>
            <a:ext cx="3899925" cy="3501008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2216696" y="5661248"/>
            <a:ext cx="6459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b="1" dirty="0">
                <a:latin typeface="Arial Narrow" pitchFamily="34" charset="0"/>
              </a:rPr>
              <a:t>Snowball and Black Jack, our school rabbits</a:t>
            </a:r>
          </a:p>
        </p:txBody>
      </p:sp>
    </p:spTree>
    <p:extLst>
      <p:ext uri="{BB962C8B-B14F-4D97-AF65-F5344CB8AC3E}">
        <p14:creationId xmlns:p14="http://schemas.microsoft.com/office/powerpoint/2010/main" val="1206154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6" descr="C:\Users\Andrew\Pictures\img306 - Copy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F76D67-AFEE-4ECC-8897-D778E374BE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36504" cy="8062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09E526-F491-44DC-A71D-20BD2220B1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2"/>
          <a:stretch/>
        </p:blipFill>
        <p:spPr>
          <a:xfrm>
            <a:off x="4232920" y="0"/>
            <a:ext cx="4752528" cy="8062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C4ED6C-6676-492C-BC9F-E234649D1C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5" t="7202" r="11005" b="7202"/>
          <a:stretch/>
        </p:blipFill>
        <p:spPr>
          <a:xfrm>
            <a:off x="8867640" y="0"/>
            <a:ext cx="1038360" cy="1038360"/>
          </a:xfrm>
          <a:prstGeom prst="rect">
            <a:avLst/>
          </a:prstGeom>
        </p:spPr>
      </p:pic>
      <p:pic>
        <p:nvPicPr>
          <p:cNvPr id="4098" name="Picture 2" descr="C:\Documents and Settings\User\My Documents\Downloads\6cd7c75bafaa127caa9e6e733d99d76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08784" y="1310092"/>
            <a:ext cx="3960440" cy="554790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6" descr="C:\Users\Andrew\Pictures\img306 - Copy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-1"/>
            <a:ext cx="9906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5" name="Straight Connector 24"/>
          <p:cNvCxnSpPr/>
          <p:nvPr/>
        </p:nvCxnSpPr>
        <p:spPr>
          <a:xfrm>
            <a:off x="0" y="836712"/>
            <a:ext cx="9906000" cy="0"/>
          </a:xfrm>
          <a:prstGeom prst="line">
            <a:avLst/>
          </a:prstGeom>
          <a:ln w="95250" cmpd="thickThin">
            <a:solidFill>
              <a:srgbClr val="99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6C4ED6C-6676-492C-BC9F-E234649D1C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5" t="7202" r="11005" b="7202"/>
          <a:stretch/>
        </p:blipFill>
        <p:spPr>
          <a:xfrm>
            <a:off x="8753870" y="14376"/>
            <a:ext cx="1152129" cy="1152129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E07AF8E-84F7-4846-8D74-7BF773D270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" y="677765"/>
            <a:ext cx="9905999" cy="965337"/>
          </a:xfrm>
        </p:spPr>
        <p:txBody>
          <a:bodyPr>
            <a:normAutofit fontScale="90000"/>
          </a:bodyPr>
          <a:lstStyle/>
          <a:p>
            <a:br>
              <a:rPr lang="en-IE" sz="8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</a:br>
            <a:r>
              <a:rPr lang="en-IE" sz="53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Health Promoting Schools Committee </a:t>
            </a:r>
            <a:r>
              <a:rPr lang="en-IE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2019-2020</a:t>
            </a:r>
            <a:endParaRPr lang="en-IE" sz="8900" b="1" i="1" dirty="0">
              <a:solidFill>
                <a:srgbClr val="C00000"/>
              </a:solidFill>
              <a:latin typeface="Lucida Handwriting" panose="03010101010101010101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AD7B97-C815-44FA-9F48-A195A81BA798}"/>
              </a:ext>
            </a:extLst>
          </p:cNvPr>
          <p:cNvSpPr txBox="1"/>
          <p:nvPr/>
        </p:nvSpPr>
        <p:spPr>
          <a:xfrm>
            <a:off x="1424606" y="6549867"/>
            <a:ext cx="73292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C.B.S. Primary Mitchelstown, Health Promoting Schools Committee -2019/20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F76D67-AFEE-4ECC-8897-D778E374BE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376"/>
            <a:ext cx="4536504" cy="80629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16CC0B6-2E4F-4CFA-A30C-75F2E08AFD1C}"/>
              </a:ext>
            </a:extLst>
          </p:cNvPr>
          <p:cNvCxnSpPr/>
          <p:nvPr/>
        </p:nvCxnSpPr>
        <p:spPr>
          <a:xfrm>
            <a:off x="0" y="6527905"/>
            <a:ext cx="9906000" cy="0"/>
          </a:xfrm>
          <a:prstGeom prst="line">
            <a:avLst/>
          </a:prstGeom>
          <a:ln w="95250" cmpd="thickThin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9809E526-F491-44DC-A71D-20BD2220B1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2"/>
          <a:stretch/>
        </p:blipFill>
        <p:spPr>
          <a:xfrm>
            <a:off x="4232921" y="0"/>
            <a:ext cx="4752528" cy="806291"/>
          </a:xfrm>
          <a:prstGeom prst="rect">
            <a:avLst/>
          </a:prstGeom>
        </p:spPr>
      </p:pic>
      <p:pic>
        <p:nvPicPr>
          <p:cNvPr id="2" name="Picture 2" descr="C:\Documents and Settings\User\My Documents\Downloads\HPS 202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32720" y="2420888"/>
            <a:ext cx="5974828" cy="40434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55814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6" descr="C:\Users\Andrew\Pictures\img306 - Copy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906000" cy="6794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C:\Documents and Settings\User\My Documents\Downloads\IMG_3532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57056" y="1844824"/>
            <a:ext cx="3696710" cy="4525963"/>
          </a:xfrm>
          <a:prstGeom prst="rect">
            <a:avLst/>
          </a:prstGeom>
          <a:noFill/>
        </p:spPr>
      </p:pic>
      <p:pic>
        <p:nvPicPr>
          <p:cNvPr id="4099" name="Picture 3" descr="C:\Documents and Settings\User\My Documents\Downloads\IMG_353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8504" y="2060848"/>
            <a:ext cx="3816424" cy="4344631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F76D67-AFEE-4ECC-8897-D778E374BE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36504" cy="8062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09E526-F491-44DC-A71D-20BD2220B13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2"/>
          <a:stretch/>
        </p:blipFill>
        <p:spPr>
          <a:xfrm>
            <a:off x="4232920" y="0"/>
            <a:ext cx="4752528" cy="8062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C4ED6C-6676-492C-BC9F-E234649D1C6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5" t="7202" r="11005" b="7202"/>
          <a:stretch/>
        </p:blipFill>
        <p:spPr>
          <a:xfrm>
            <a:off x="8867640" y="0"/>
            <a:ext cx="1038360" cy="10383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60712" y="1052736"/>
            <a:ext cx="51613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4000" dirty="0"/>
              <a:t>Pound classes with </a:t>
            </a:r>
            <a:r>
              <a:rPr lang="en-IE" sz="4000" dirty="0" err="1"/>
              <a:t>Aine</a:t>
            </a:r>
            <a:endParaRPr lang="en-IE" sz="4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6" descr="C:\Users\Andrew\Pictures\img306 - Copy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0904" y="0"/>
            <a:ext cx="986509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IE" dirty="0"/>
            </a:br>
            <a:r>
              <a:rPr lang="en-IE" dirty="0"/>
              <a:t>We remember our loved ones in heaven</a:t>
            </a:r>
          </a:p>
        </p:txBody>
      </p:sp>
      <p:pic>
        <p:nvPicPr>
          <p:cNvPr id="5122" name="Picture 2" descr="C:\Documents and Settings\User\My Documents\Downloads\IMG_007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672" y="1648936"/>
            <a:ext cx="5969636" cy="4477227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F76D67-AFEE-4ECC-8897-D778E374BE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376"/>
            <a:ext cx="4536504" cy="8062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09E526-F491-44DC-A71D-20BD2220B1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2"/>
          <a:stretch/>
        </p:blipFill>
        <p:spPr>
          <a:xfrm>
            <a:off x="4232921" y="0"/>
            <a:ext cx="4752528" cy="8062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C4ED6C-6676-492C-BC9F-E234649D1C6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5" t="7202" r="11005" b="7202"/>
          <a:stretch/>
        </p:blipFill>
        <p:spPr>
          <a:xfrm>
            <a:off x="8867639" y="14377"/>
            <a:ext cx="1038360" cy="10383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52800" y="6237312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Thank you </a:t>
            </a:r>
            <a:r>
              <a:rPr lang="en-IE" dirty="0" err="1"/>
              <a:t>Ms.Keane</a:t>
            </a:r>
            <a:r>
              <a:rPr lang="en-IE" dirty="0"/>
              <a:t> for the beautiful display.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User\My Documents\Downloads\03d01d54e342b06e8df3c575d570c8dc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672" y="908720"/>
            <a:ext cx="5256584" cy="5688631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F76D67-AFEE-4ECC-8897-D778E374BE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36504" cy="8062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09E526-F491-44DC-A71D-20BD2220B1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2"/>
          <a:stretch/>
        </p:blipFill>
        <p:spPr>
          <a:xfrm>
            <a:off x="4232921" y="0"/>
            <a:ext cx="4752528" cy="8062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C4ED6C-6676-492C-BC9F-E234649D1C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5" t="7202" r="11005" b="7202"/>
          <a:stretch/>
        </p:blipFill>
        <p:spPr>
          <a:xfrm>
            <a:off x="8867639" y="14377"/>
            <a:ext cx="1038360" cy="1038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6" descr="C:\Users\Andrew\Pictures\img306 - Copy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426170"/>
          </a:xfrm>
        </p:spPr>
        <p:txBody>
          <a:bodyPr>
            <a:normAutofit fontScale="90000"/>
          </a:bodyPr>
          <a:lstStyle/>
          <a:p>
            <a:br>
              <a:rPr lang="en-IE" dirty="0"/>
            </a:br>
            <a:r>
              <a:rPr lang="en-IE" sz="6700" dirty="0"/>
              <a:t>Multicultural Day</a:t>
            </a:r>
          </a:p>
        </p:txBody>
      </p:sp>
      <p:pic>
        <p:nvPicPr>
          <p:cNvPr id="6146" name="Picture 2" descr="C:\Documents and Settings\User\My Documents\Downloads\IMG_004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520" y="2492896"/>
            <a:ext cx="4097428" cy="3073071"/>
          </a:xfrm>
          <a:prstGeom prst="rect">
            <a:avLst/>
          </a:prstGeom>
          <a:noFill/>
        </p:spPr>
      </p:pic>
      <p:pic>
        <p:nvPicPr>
          <p:cNvPr id="6147" name="Picture 3" descr="C:\Documents and Settings\User\My Documents\Downloads\IMG_00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5008" y="2708920"/>
            <a:ext cx="4451987" cy="3338990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F76D67-AFEE-4ECC-8897-D778E374BE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376"/>
            <a:ext cx="4536504" cy="8062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09E526-F491-44DC-A71D-20BD2220B13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2"/>
          <a:stretch/>
        </p:blipFill>
        <p:spPr>
          <a:xfrm>
            <a:off x="4232921" y="0"/>
            <a:ext cx="4752528" cy="8062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C4ED6C-6676-492C-BC9F-E234649D1C6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5" t="7202" r="11005" b="7202"/>
          <a:stretch/>
        </p:blipFill>
        <p:spPr>
          <a:xfrm>
            <a:off x="8867639" y="14377"/>
            <a:ext cx="1038360" cy="1038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6" descr="C:\Users\Andrew\Pictures\img306 - Copy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IE" dirty="0"/>
            </a:br>
            <a:br>
              <a:rPr lang="en-IE" dirty="0"/>
            </a:br>
            <a:r>
              <a:rPr lang="en-IE" sz="6000" dirty="0"/>
              <a:t>Multicultural Day</a:t>
            </a:r>
          </a:p>
        </p:txBody>
      </p:sp>
      <p:pic>
        <p:nvPicPr>
          <p:cNvPr id="7170" name="Picture 2" descr="C:\Documents and Settings\User\My Documents\Downloads\IMG_004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4488" y="2348880"/>
            <a:ext cx="4025420" cy="3019065"/>
          </a:xfrm>
          <a:prstGeom prst="rect">
            <a:avLst/>
          </a:prstGeom>
          <a:noFill/>
        </p:spPr>
      </p:pic>
      <p:pic>
        <p:nvPicPr>
          <p:cNvPr id="7171" name="Picture 3" descr="C:\Documents and Settings\User\My Documents\Downloads\IMG_00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20952" y="2420888"/>
            <a:ext cx="4860032" cy="3645024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F76D67-AFEE-4ECC-8897-D778E374BE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376"/>
            <a:ext cx="4536504" cy="8062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09E526-F491-44DC-A71D-20BD2220B13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2"/>
          <a:stretch/>
        </p:blipFill>
        <p:spPr>
          <a:xfrm>
            <a:off x="4232921" y="0"/>
            <a:ext cx="4752528" cy="8062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C4ED6C-6676-492C-BC9F-E234649D1C6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5" t="7202" r="11005" b="7202"/>
          <a:stretch/>
        </p:blipFill>
        <p:spPr>
          <a:xfrm>
            <a:off x="8867639" y="14377"/>
            <a:ext cx="1038360" cy="1038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6" descr="C:\Users\Andrew\Pictures\img306 - Copy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862540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F76D67-AFEE-4ECC-8897-D778E374BE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36504" cy="8062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09E526-F491-44DC-A71D-20BD2220B1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2"/>
          <a:stretch/>
        </p:blipFill>
        <p:spPr>
          <a:xfrm>
            <a:off x="4232921" y="0"/>
            <a:ext cx="4752528" cy="8062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C4ED6C-6676-492C-BC9F-E234649D1C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5" t="7202" r="11005" b="7202"/>
          <a:stretch/>
        </p:blipFill>
        <p:spPr>
          <a:xfrm>
            <a:off x="8867639" y="14377"/>
            <a:ext cx="1038360" cy="1038360"/>
          </a:xfrm>
          <a:prstGeom prst="rect">
            <a:avLst/>
          </a:prstGeom>
        </p:spPr>
      </p:pic>
      <p:pic>
        <p:nvPicPr>
          <p:cNvPr id="5122" name="Picture 2" descr="C:\Documents and Settings\User\My Documents\Downloads\ed08e2f606bd55e68ab31abd665e4ab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56656" y="1268760"/>
            <a:ext cx="6192688" cy="558924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6" descr="C:\Users\Andrew\Pictures\img306 - Copy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IE" dirty="0"/>
            </a:br>
            <a:br>
              <a:rPr lang="en-IE" dirty="0"/>
            </a:br>
            <a:r>
              <a:rPr lang="en-IE" sz="6700" dirty="0"/>
              <a:t>Multicultural Day</a:t>
            </a:r>
          </a:p>
        </p:txBody>
      </p:sp>
      <p:pic>
        <p:nvPicPr>
          <p:cNvPr id="8194" name="Picture 2" descr="C:\Documents and Settings\User\My Documents\Downloads\IMG_004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0512" y="2564904"/>
            <a:ext cx="4313452" cy="3235089"/>
          </a:xfrm>
          <a:prstGeom prst="rect">
            <a:avLst/>
          </a:prstGeom>
          <a:noFill/>
        </p:spPr>
      </p:pic>
      <p:pic>
        <p:nvPicPr>
          <p:cNvPr id="8195" name="Picture 3" descr="C:\Documents and Settings\User\My Documents\Downloads\IMG_0074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041447" y="3206652"/>
            <a:ext cx="4091947" cy="3068960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F76D67-AFEE-4ECC-8897-D778E374BE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376"/>
            <a:ext cx="4536504" cy="8062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09E526-F491-44DC-A71D-20BD2220B13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2"/>
          <a:stretch/>
        </p:blipFill>
        <p:spPr>
          <a:xfrm>
            <a:off x="4232921" y="0"/>
            <a:ext cx="4752528" cy="8062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C4ED6C-6676-492C-BC9F-E234649D1C6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5" t="7202" r="11005" b="7202"/>
          <a:stretch/>
        </p:blipFill>
        <p:spPr>
          <a:xfrm>
            <a:off x="8867639" y="14377"/>
            <a:ext cx="1038360" cy="1038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6" descr="C:\Users\Andrew\Pictures\img306 - Copy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1016107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IE" dirty="0"/>
            </a:br>
            <a:r>
              <a:rPr lang="en-IE" sz="5300" dirty="0"/>
              <a:t>Grandparents’ Day</a:t>
            </a:r>
          </a:p>
        </p:txBody>
      </p:sp>
      <p:pic>
        <p:nvPicPr>
          <p:cNvPr id="9218" name="Picture 2" descr="C:\Documents and Settings\User\My Documents\Downloads\IMG_013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273977" y="2242898"/>
            <a:ext cx="4986149" cy="3739612"/>
          </a:xfrm>
          <a:prstGeom prst="rect">
            <a:avLst/>
          </a:prstGeom>
          <a:noFill/>
        </p:spPr>
      </p:pic>
      <p:pic>
        <p:nvPicPr>
          <p:cNvPr id="9219" name="Picture 3" descr="C:\Documents and Settings\User\My Documents\Downloads\IMG_01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32920" y="1844824"/>
            <a:ext cx="5148064" cy="3861048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F76D67-AFEE-4ECC-8897-D778E374BE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36504" cy="8062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09E526-F491-44DC-A71D-20BD2220B13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2"/>
          <a:stretch/>
        </p:blipFill>
        <p:spPr>
          <a:xfrm>
            <a:off x="4232921" y="0"/>
            <a:ext cx="4752528" cy="8062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C4ED6C-6676-492C-BC9F-E234649D1C6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5" t="7202" r="11005" b="7202"/>
          <a:stretch/>
        </p:blipFill>
        <p:spPr>
          <a:xfrm>
            <a:off x="8867639" y="14377"/>
            <a:ext cx="1038360" cy="1038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6" descr="C:\Users\Andrew\Pictures\img306 - Copy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1"/>
            <a:ext cx="9906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IE" dirty="0"/>
            </a:br>
            <a:r>
              <a:rPr lang="en-IE" sz="6700" dirty="0"/>
              <a:t>After school guitar</a:t>
            </a:r>
          </a:p>
        </p:txBody>
      </p:sp>
      <p:pic>
        <p:nvPicPr>
          <p:cNvPr id="10242" name="Picture 2" descr="C:\Documents and Settings\User\My Documents\Downloads\UNADJUSTEDNONRAW_thumb_1aa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35691" y="1600200"/>
            <a:ext cx="6034617" cy="4525963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F76D67-AFEE-4ECC-8897-D778E374BE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376"/>
            <a:ext cx="4536504" cy="8062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09E526-F491-44DC-A71D-20BD2220B1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2"/>
          <a:stretch/>
        </p:blipFill>
        <p:spPr>
          <a:xfrm>
            <a:off x="4232921" y="0"/>
            <a:ext cx="4752528" cy="8062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C4ED6C-6676-492C-BC9F-E234649D1C6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5" t="7202" r="11005" b="7202"/>
          <a:stretch/>
        </p:blipFill>
        <p:spPr>
          <a:xfrm>
            <a:off x="8867639" y="14377"/>
            <a:ext cx="1038360" cy="1038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6" descr="C:\Users\Andrew\Pictures\img306 - Copy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IE" dirty="0"/>
            </a:br>
            <a:r>
              <a:rPr lang="en-IE" sz="6700" dirty="0"/>
              <a:t>Concert at </a:t>
            </a:r>
            <a:r>
              <a:rPr lang="en-IE" sz="6700" dirty="0" err="1"/>
              <a:t>St.George’s</a:t>
            </a:r>
            <a:endParaRPr lang="en-IE" sz="6700" dirty="0"/>
          </a:p>
        </p:txBody>
      </p:sp>
      <p:pic>
        <p:nvPicPr>
          <p:cNvPr id="11266" name="Picture 2" descr="C:\Documents and Settings\User\My Documents\Downloads\DSC_016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6536" y="3212976"/>
            <a:ext cx="3888432" cy="2452039"/>
          </a:xfrm>
          <a:prstGeom prst="rect">
            <a:avLst/>
          </a:prstGeom>
          <a:noFill/>
        </p:spPr>
      </p:pic>
      <p:pic>
        <p:nvPicPr>
          <p:cNvPr id="11267" name="Picture 3" descr="C:\Documents and Settings\User\My Documents\Downloads\DSC_01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6976" y="2924944"/>
            <a:ext cx="4318966" cy="3044644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F76D67-AFEE-4ECC-8897-D778E374BE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376"/>
            <a:ext cx="4536504" cy="8062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09E526-F491-44DC-A71D-20BD2220B13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2"/>
          <a:stretch/>
        </p:blipFill>
        <p:spPr>
          <a:xfrm>
            <a:off x="4232921" y="0"/>
            <a:ext cx="4752528" cy="8062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C4ED6C-6676-492C-BC9F-E234649D1C6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5" t="7202" r="11005" b="7202"/>
          <a:stretch/>
        </p:blipFill>
        <p:spPr>
          <a:xfrm>
            <a:off x="8867639" y="14377"/>
            <a:ext cx="1038360" cy="1038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6" descr="C:\Users\Andrew\Pictures\img306 - Copy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-1"/>
            <a:ext cx="9906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5" name="Straight Connector 24"/>
          <p:cNvCxnSpPr/>
          <p:nvPr/>
        </p:nvCxnSpPr>
        <p:spPr>
          <a:xfrm>
            <a:off x="0" y="836712"/>
            <a:ext cx="9906000" cy="0"/>
          </a:xfrm>
          <a:prstGeom prst="line">
            <a:avLst/>
          </a:prstGeom>
          <a:ln w="95250" cmpd="thickThin">
            <a:solidFill>
              <a:srgbClr val="99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6C4ED6C-6676-492C-BC9F-E234649D1C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5" t="7202" r="11005" b="7202"/>
          <a:stretch/>
        </p:blipFill>
        <p:spPr>
          <a:xfrm>
            <a:off x="8753870" y="14376"/>
            <a:ext cx="1152129" cy="1152129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E07AF8E-84F7-4846-8D74-7BF773D270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" y="677765"/>
            <a:ext cx="9905999" cy="965337"/>
          </a:xfrm>
        </p:spPr>
        <p:txBody>
          <a:bodyPr>
            <a:normAutofit fontScale="90000"/>
          </a:bodyPr>
          <a:lstStyle/>
          <a:p>
            <a:br>
              <a:rPr lang="en-IE" sz="8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</a:br>
            <a:r>
              <a:rPr lang="en-IE" sz="53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Health Promoting Schools Committee </a:t>
            </a:r>
            <a:r>
              <a:rPr lang="en-IE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2019-2020</a:t>
            </a:r>
            <a:endParaRPr lang="en-IE" sz="8900" b="1" i="1" dirty="0">
              <a:solidFill>
                <a:srgbClr val="C00000"/>
              </a:solidFill>
              <a:latin typeface="Lucida Handwriting" panose="03010101010101010101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AD7B97-C815-44FA-9F48-A195A81BA798}"/>
              </a:ext>
            </a:extLst>
          </p:cNvPr>
          <p:cNvSpPr txBox="1"/>
          <p:nvPr/>
        </p:nvSpPr>
        <p:spPr>
          <a:xfrm>
            <a:off x="1424606" y="6549867"/>
            <a:ext cx="73292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C.B.S. Primary Mitchelstown, Health Promoting Schools Committee 2019/20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F76D67-AFEE-4ECC-8897-D778E374BE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376"/>
            <a:ext cx="4536504" cy="80629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16CC0B6-2E4F-4CFA-A30C-75F2E08AFD1C}"/>
              </a:ext>
            </a:extLst>
          </p:cNvPr>
          <p:cNvCxnSpPr/>
          <p:nvPr/>
        </p:nvCxnSpPr>
        <p:spPr>
          <a:xfrm>
            <a:off x="0" y="6527905"/>
            <a:ext cx="9906000" cy="0"/>
          </a:xfrm>
          <a:prstGeom prst="line">
            <a:avLst/>
          </a:prstGeom>
          <a:ln w="95250" cmpd="thickThin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9809E526-F491-44DC-A71D-20BD2220B1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2"/>
          <a:stretch/>
        </p:blipFill>
        <p:spPr>
          <a:xfrm>
            <a:off x="4232921" y="0"/>
            <a:ext cx="4752528" cy="80629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2564904"/>
            <a:ext cx="990600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600" dirty="0">
                <a:latin typeface="Georgia" pitchFamily="18" charset="0"/>
              </a:rPr>
              <a:t>Ms. O’Gorman’s  1</a:t>
            </a:r>
            <a:r>
              <a:rPr lang="en-IE" sz="2600" baseline="30000" dirty="0">
                <a:latin typeface="Georgia" pitchFamily="18" charset="0"/>
              </a:rPr>
              <a:t>st</a:t>
            </a:r>
            <a:r>
              <a:rPr lang="en-IE" sz="2600" dirty="0">
                <a:latin typeface="Georgia" pitchFamily="18" charset="0"/>
              </a:rPr>
              <a:t>  class-</a:t>
            </a:r>
            <a:r>
              <a:rPr lang="en-IE" sz="2800" dirty="0"/>
              <a:t>Daryl </a:t>
            </a:r>
            <a:endParaRPr lang="en-IE" sz="2600" dirty="0">
              <a:latin typeface="Georgia" pitchFamily="18" charset="0"/>
            </a:endParaRPr>
          </a:p>
          <a:p>
            <a:r>
              <a:rPr lang="en-IE" sz="2600" dirty="0">
                <a:latin typeface="Georgia" pitchFamily="18" charset="0"/>
              </a:rPr>
              <a:t> Mr. </a:t>
            </a:r>
            <a:r>
              <a:rPr lang="en-IE" sz="2600" dirty="0" err="1">
                <a:latin typeface="Georgia" pitchFamily="18" charset="0"/>
              </a:rPr>
              <a:t>Davoren’s</a:t>
            </a:r>
            <a:r>
              <a:rPr lang="en-IE" sz="2600" dirty="0">
                <a:latin typeface="Georgia" pitchFamily="18" charset="0"/>
              </a:rPr>
              <a:t>  2</a:t>
            </a:r>
            <a:r>
              <a:rPr lang="en-IE" sz="2600" baseline="30000" dirty="0">
                <a:latin typeface="Georgia" pitchFamily="18" charset="0"/>
              </a:rPr>
              <a:t>nd</a:t>
            </a:r>
            <a:r>
              <a:rPr lang="en-IE" sz="2600" dirty="0">
                <a:latin typeface="Georgia" pitchFamily="18" charset="0"/>
              </a:rPr>
              <a:t>  class-</a:t>
            </a:r>
            <a:r>
              <a:rPr lang="en-IE" sz="2800" dirty="0"/>
              <a:t>M.J. </a:t>
            </a:r>
            <a:endParaRPr lang="en-IE" sz="2600" dirty="0">
              <a:latin typeface="Georgia" pitchFamily="18" charset="0"/>
            </a:endParaRPr>
          </a:p>
          <a:p>
            <a:r>
              <a:rPr lang="en-IE" sz="2600" dirty="0">
                <a:latin typeface="Georgia" pitchFamily="18" charset="0"/>
              </a:rPr>
              <a:t> Ms. O’Callaghan’s  1</a:t>
            </a:r>
            <a:r>
              <a:rPr lang="en-IE" sz="2600" baseline="30000" dirty="0">
                <a:latin typeface="Georgia" pitchFamily="18" charset="0"/>
              </a:rPr>
              <a:t>st</a:t>
            </a:r>
            <a:r>
              <a:rPr lang="en-IE" sz="2600" dirty="0">
                <a:latin typeface="Georgia" pitchFamily="18" charset="0"/>
              </a:rPr>
              <a:t>/2</a:t>
            </a:r>
            <a:r>
              <a:rPr lang="en-IE" sz="2600" baseline="30000" dirty="0">
                <a:latin typeface="Georgia" pitchFamily="18" charset="0"/>
              </a:rPr>
              <a:t>nd</a:t>
            </a:r>
            <a:r>
              <a:rPr lang="en-IE" sz="2600" dirty="0">
                <a:latin typeface="Georgia" pitchFamily="18" charset="0"/>
              </a:rPr>
              <a:t>  class-</a:t>
            </a:r>
            <a:r>
              <a:rPr lang="en-IE" sz="2400" dirty="0"/>
              <a:t>John C.</a:t>
            </a:r>
            <a:endParaRPr lang="en-IE" sz="2600" dirty="0">
              <a:latin typeface="Georgia" pitchFamily="18" charset="0"/>
            </a:endParaRPr>
          </a:p>
          <a:p>
            <a:r>
              <a:rPr lang="en-IE" sz="2600" dirty="0">
                <a:latin typeface="Georgia" pitchFamily="18" charset="0"/>
              </a:rPr>
              <a:t> Ms. </a:t>
            </a:r>
            <a:r>
              <a:rPr lang="en-IE" sz="2600" dirty="0" err="1">
                <a:latin typeface="Georgia" pitchFamily="18" charset="0"/>
              </a:rPr>
              <a:t>Walshe</a:t>
            </a:r>
            <a:r>
              <a:rPr lang="en-IE" sz="2600" dirty="0">
                <a:latin typeface="Georgia" pitchFamily="18" charset="0"/>
              </a:rPr>
              <a:t>/Ms. Clifford’s 3</a:t>
            </a:r>
            <a:r>
              <a:rPr lang="en-IE" sz="2600" baseline="30000" dirty="0">
                <a:latin typeface="Georgia" pitchFamily="18" charset="0"/>
              </a:rPr>
              <a:t>rd</a:t>
            </a:r>
            <a:r>
              <a:rPr lang="en-IE" sz="2600" dirty="0">
                <a:latin typeface="Georgia" pitchFamily="18" charset="0"/>
              </a:rPr>
              <a:t> class-</a:t>
            </a:r>
            <a:r>
              <a:rPr lang="en-IE" sz="2800" dirty="0"/>
              <a:t>Kevin C.</a:t>
            </a:r>
            <a:endParaRPr lang="en-IE" sz="2600" dirty="0">
              <a:latin typeface="Georgia" pitchFamily="18" charset="0"/>
            </a:endParaRPr>
          </a:p>
          <a:p>
            <a:r>
              <a:rPr lang="en-IE" sz="2600" dirty="0">
                <a:latin typeface="Georgia" pitchFamily="18" charset="0"/>
              </a:rPr>
              <a:t> Mr. </a:t>
            </a:r>
            <a:r>
              <a:rPr lang="en-IE" sz="2600" dirty="0" err="1">
                <a:latin typeface="Georgia" pitchFamily="18" charset="0"/>
              </a:rPr>
              <a:t>O’Regan’s</a:t>
            </a:r>
            <a:r>
              <a:rPr lang="en-IE" sz="2600" dirty="0">
                <a:latin typeface="Georgia" pitchFamily="18" charset="0"/>
              </a:rPr>
              <a:t> 3</a:t>
            </a:r>
            <a:r>
              <a:rPr lang="en-IE" sz="2600" baseline="30000" dirty="0">
                <a:latin typeface="Georgia" pitchFamily="18" charset="0"/>
              </a:rPr>
              <a:t>rd</a:t>
            </a:r>
            <a:r>
              <a:rPr lang="en-IE" sz="2600" dirty="0">
                <a:latin typeface="Georgia" pitchFamily="18" charset="0"/>
              </a:rPr>
              <a:t>/4</a:t>
            </a:r>
            <a:r>
              <a:rPr lang="en-IE" sz="2600" baseline="30000" dirty="0">
                <a:latin typeface="Georgia" pitchFamily="18" charset="0"/>
              </a:rPr>
              <a:t>th</a:t>
            </a:r>
            <a:r>
              <a:rPr lang="en-IE" sz="2600" dirty="0">
                <a:latin typeface="Georgia" pitchFamily="18" charset="0"/>
              </a:rPr>
              <a:t> class-</a:t>
            </a:r>
            <a:r>
              <a:rPr lang="en-IE" sz="2800" dirty="0"/>
              <a:t>Nathan B.</a:t>
            </a:r>
            <a:endParaRPr lang="en-IE" sz="2600" dirty="0">
              <a:latin typeface="Georgia" pitchFamily="18" charset="0"/>
            </a:endParaRPr>
          </a:p>
          <a:p>
            <a:r>
              <a:rPr lang="en-IE" sz="2600" dirty="0">
                <a:latin typeface="Georgia" pitchFamily="18" charset="0"/>
              </a:rPr>
              <a:t> Mr. Coffey’s 4</a:t>
            </a:r>
            <a:r>
              <a:rPr lang="en-IE" sz="2600" baseline="30000" dirty="0">
                <a:latin typeface="Georgia" pitchFamily="18" charset="0"/>
              </a:rPr>
              <a:t>th</a:t>
            </a:r>
            <a:r>
              <a:rPr lang="en-IE" sz="2600" dirty="0">
                <a:latin typeface="Georgia" pitchFamily="18" charset="0"/>
              </a:rPr>
              <a:t> class-</a:t>
            </a:r>
            <a:r>
              <a:rPr lang="en-IE" sz="2800" dirty="0" err="1"/>
              <a:t>Iarlaith</a:t>
            </a:r>
            <a:r>
              <a:rPr lang="en-IE" sz="2800" dirty="0"/>
              <a:t> </a:t>
            </a:r>
            <a:endParaRPr lang="en-IE" sz="2600" dirty="0">
              <a:latin typeface="Georgia" pitchFamily="18" charset="0"/>
            </a:endParaRPr>
          </a:p>
          <a:p>
            <a:r>
              <a:rPr lang="en-IE" sz="2600" dirty="0">
                <a:latin typeface="Georgia" pitchFamily="18" charset="0"/>
              </a:rPr>
              <a:t>S Ms. Barry’s 5</a:t>
            </a:r>
            <a:r>
              <a:rPr lang="en-IE" sz="2600" baseline="30000" dirty="0">
                <a:latin typeface="Georgia" pitchFamily="18" charset="0"/>
              </a:rPr>
              <a:t>th</a:t>
            </a:r>
            <a:r>
              <a:rPr lang="en-IE" sz="2600" dirty="0">
                <a:latin typeface="Georgia" pitchFamily="18" charset="0"/>
              </a:rPr>
              <a:t> class-</a:t>
            </a:r>
            <a:r>
              <a:rPr lang="en-IE" sz="2800" dirty="0" err="1"/>
              <a:t>Cian</a:t>
            </a:r>
            <a:r>
              <a:rPr lang="en-IE" sz="2800"/>
              <a:t> L +</a:t>
            </a:r>
            <a:endParaRPr lang="en-IE" sz="2600" dirty="0">
              <a:latin typeface="Georgia" pitchFamily="18" charset="0"/>
            </a:endParaRPr>
          </a:p>
          <a:p>
            <a:r>
              <a:rPr lang="en-IE" sz="2600" dirty="0">
                <a:latin typeface="Georgia" pitchFamily="18" charset="0"/>
              </a:rPr>
              <a:t> Mr. Carey’s 5</a:t>
            </a:r>
            <a:r>
              <a:rPr lang="en-IE" sz="2600" baseline="30000" dirty="0">
                <a:latin typeface="Georgia" pitchFamily="18" charset="0"/>
              </a:rPr>
              <a:t>th</a:t>
            </a:r>
            <a:r>
              <a:rPr lang="en-IE" sz="2600" dirty="0">
                <a:latin typeface="Georgia" pitchFamily="18" charset="0"/>
              </a:rPr>
              <a:t> / 6</a:t>
            </a:r>
            <a:r>
              <a:rPr lang="en-IE" sz="2600" baseline="30000" dirty="0">
                <a:latin typeface="Georgia" pitchFamily="18" charset="0"/>
              </a:rPr>
              <a:t>th</a:t>
            </a:r>
            <a:r>
              <a:rPr lang="en-IE" sz="2600" dirty="0">
                <a:latin typeface="Georgia" pitchFamily="18" charset="0"/>
              </a:rPr>
              <a:t> class-</a:t>
            </a:r>
            <a:r>
              <a:rPr lang="en-IE" sz="2800" dirty="0"/>
              <a:t>Seán B. </a:t>
            </a:r>
            <a:endParaRPr lang="en-IE" sz="2600" dirty="0">
              <a:latin typeface="Georgia" pitchFamily="18" charset="0"/>
            </a:endParaRPr>
          </a:p>
          <a:p>
            <a:r>
              <a:rPr lang="en-IE" sz="2600" dirty="0">
                <a:latin typeface="Georgia" pitchFamily="18" charset="0"/>
              </a:rPr>
              <a:t> Mr. Weir’s 6</a:t>
            </a:r>
            <a:r>
              <a:rPr lang="en-IE" sz="2600" baseline="30000" dirty="0">
                <a:latin typeface="Georgia" pitchFamily="18" charset="0"/>
              </a:rPr>
              <a:t>th</a:t>
            </a:r>
            <a:r>
              <a:rPr lang="en-IE" sz="2600" dirty="0">
                <a:latin typeface="Georgia" pitchFamily="18" charset="0"/>
              </a:rPr>
              <a:t> class-</a:t>
            </a:r>
            <a:r>
              <a:rPr lang="en-IE" sz="2800" dirty="0"/>
              <a:t>Aidan </a:t>
            </a:r>
            <a:endParaRPr lang="en-IE" sz="2600" dirty="0">
              <a:latin typeface="Georgia" pitchFamily="18" charset="0"/>
            </a:endParaRP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255814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6" descr="C:\Users\Andrew\Pictures\img306 - Copy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0904" y="0"/>
            <a:ext cx="9865096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IE" dirty="0"/>
            </a:br>
            <a:r>
              <a:rPr lang="en-IE" sz="6700" dirty="0"/>
              <a:t>Concert at </a:t>
            </a:r>
            <a:r>
              <a:rPr lang="en-IE" sz="6700" dirty="0" err="1"/>
              <a:t>St.George’s</a:t>
            </a:r>
            <a:endParaRPr lang="en-IE" sz="6700" dirty="0"/>
          </a:p>
        </p:txBody>
      </p:sp>
      <p:pic>
        <p:nvPicPr>
          <p:cNvPr id="12290" name="Picture 2" descr="C:\Documents and Settings\User\My Documents\Downloads\DSC_016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4568" y="2420888"/>
            <a:ext cx="6284976" cy="3910584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F76D67-AFEE-4ECC-8897-D778E374BE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376"/>
            <a:ext cx="4536504" cy="8062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09E526-F491-44DC-A71D-20BD2220B1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2"/>
          <a:stretch/>
        </p:blipFill>
        <p:spPr>
          <a:xfrm>
            <a:off x="4232921" y="0"/>
            <a:ext cx="4752528" cy="8062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C4ED6C-6676-492C-BC9F-E234649D1C6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5" t="7202" r="11005" b="7202"/>
          <a:stretch/>
        </p:blipFill>
        <p:spPr>
          <a:xfrm>
            <a:off x="8867639" y="14377"/>
            <a:ext cx="1038360" cy="1038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6" descr="C:\Users\Andrew\Pictures\img306 - Copy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1"/>
            <a:ext cx="9906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560" y="1196752"/>
            <a:ext cx="8418140" cy="220886"/>
          </a:xfrm>
        </p:spPr>
        <p:txBody>
          <a:bodyPr>
            <a:normAutofit fontScale="90000"/>
          </a:bodyPr>
          <a:lstStyle/>
          <a:p>
            <a:r>
              <a:rPr lang="en-IE" sz="6000" dirty="0"/>
              <a:t>Thank you Canon Fitzgerald</a:t>
            </a:r>
            <a:r>
              <a:rPr lang="en-IE" dirty="0"/>
              <a:t>.</a:t>
            </a:r>
          </a:p>
        </p:txBody>
      </p:sp>
      <p:pic>
        <p:nvPicPr>
          <p:cNvPr id="13314" name="Picture 2" descr="C:\Documents and Settings\User\My Documents\Downloads\UNADJUSTEDNONRAW_thumb_7ab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672" y="2332037"/>
            <a:ext cx="6034617" cy="4525963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F76D67-AFEE-4ECC-8897-D778E374BE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376"/>
            <a:ext cx="4536504" cy="8062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09E526-F491-44DC-A71D-20BD2220B1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2"/>
          <a:stretch/>
        </p:blipFill>
        <p:spPr>
          <a:xfrm>
            <a:off x="4232921" y="0"/>
            <a:ext cx="4752528" cy="8062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C4ED6C-6676-492C-BC9F-E234649D1C6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5" t="7202" r="11005" b="7202"/>
          <a:stretch/>
        </p:blipFill>
        <p:spPr>
          <a:xfrm>
            <a:off x="8867639" y="14377"/>
            <a:ext cx="1038360" cy="1038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6" descr="C:\Users\Andrew\Pictures\img306 - Copy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4568" y="908720"/>
            <a:ext cx="8346132" cy="508918"/>
          </a:xfrm>
        </p:spPr>
        <p:txBody>
          <a:bodyPr>
            <a:normAutofit fontScale="90000"/>
          </a:bodyPr>
          <a:lstStyle/>
          <a:p>
            <a:r>
              <a:rPr lang="en-IE" dirty="0"/>
              <a:t>Winners of the Food Pyramid Competition</a:t>
            </a:r>
          </a:p>
        </p:txBody>
      </p:sp>
      <p:pic>
        <p:nvPicPr>
          <p:cNvPr id="14338" name="Picture 2" descr="C:\Documents and Settings\User\My Documents\Downloads\IMG_011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0592" y="1810954"/>
            <a:ext cx="6689716" cy="4315209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F76D67-AFEE-4ECC-8897-D778E374BE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376"/>
            <a:ext cx="4536504" cy="8062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09E526-F491-44DC-A71D-20BD2220B1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2"/>
          <a:stretch/>
        </p:blipFill>
        <p:spPr>
          <a:xfrm>
            <a:off x="4232921" y="0"/>
            <a:ext cx="4752528" cy="8062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C4ED6C-6676-492C-BC9F-E234649D1C6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5" t="7202" r="11005" b="7202"/>
          <a:stretch/>
        </p:blipFill>
        <p:spPr>
          <a:xfrm>
            <a:off x="8867639" y="14377"/>
            <a:ext cx="1038360" cy="1038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6" descr="C:\Users\Andrew\Pictures\img306 - Copy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IE" dirty="0"/>
            </a:br>
            <a:r>
              <a:rPr lang="en-IE" dirty="0"/>
              <a:t>Helping others at St. George’s.</a:t>
            </a:r>
          </a:p>
        </p:txBody>
      </p:sp>
      <p:pic>
        <p:nvPicPr>
          <p:cNvPr id="15362" name="Picture 2" descr="C:\Documents and Settings\User\My Documents\Downloads\IMG_011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35691" y="1600200"/>
            <a:ext cx="6034617" cy="4525963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09E526-F491-44DC-A71D-20BD2220B1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2"/>
          <a:stretch/>
        </p:blipFill>
        <p:spPr>
          <a:xfrm>
            <a:off x="4160912" y="0"/>
            <a:ext cx="4752528" cy="8062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C4ED6C-6676-492C-BC9F-E234649D1C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5" t="7202" r="11005" b="7202"/>
          <a:stretch/>
        </p:blipFill>
        <p:spPr>
          <a:xfrm>
            <a:off x="8867639" y="14377"/>
            <a:ext cx="1038360" cy="10383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F76D67-AFEE-4ECC-8897-D778E374BE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36504" cy="8062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6" descr="C:\Users\Andrew\Pictures\img306 - Copy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0800000" flipV="1">
            <a:off x="1496616" y="1417638"/>
            <a:ext cx="7914084" cy="859234"/>
          </a:xfrm>
        </p:spPr>
        <p:txBody>
          <a:bodyPr>
            <a:normAutofit/>
          </a:bodyPr>
          <a:lstStyle/>
          <a:p>
            <a:r>
              <a:rPr lang="en-IE" dirty="0"/>
              <a:t>Seatbelt Sheriffs</a:t>
            </a:r>
          </a:p>
        </p:txBody>
      </p:sp>
      <p:pic>
        <p:nvPicPr>
          <p:cNvPr id="16386" name="Picture 2" descr="C:\Documents and Settings\User\My Documents\Downloads\IMG_013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4968" y="2924944"/>
            <a:ext cx="4652334" cy="3489251"/>
          </a:xfrm>
          <a:prstGeom prst="rect">
            <a:avLst/>
          </a:prstGeom>
          <a:noFill/>
        </p:spPr>
      </p:pic>
      <p:pic>
        <p:nvPicPr>
          <p:cNvPr id="16387" name="Picture 3" descr="C:\Documents and Settings\User\My Documents\Downloads\IMG_01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6496" y="2924944"/>
            <a:ext cx="4088904" cy="3066678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F76D67-AFEE-4ECC-8897-D778E374BE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376"/>
            <a:ext cx="4536504" cy="8062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09E526-F491-44DC-A71D-20BD2220B13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2"/>
          <a:stretch/>
        </p:blipFill>
        <p:spPr>
          <a:xfrm>
            <a:off x="4232921" y="0"/>
            <a:ext cx="4752528" cy="8062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C4ED6C-6676-492C-BC9F-E234649D1C6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5" t="7202" r="11005" b="7202"/>
          <a:stretch/>
        </p:blipFill>
        <p:spPr>
          <a:xfrm>
            <a:off x="8867639" y="14377"/>
            <a:ext cx="1038360" cy="1038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6" descr="C:\Users\Andrew\Pictures\img306 - Copy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IE" dirty="0"/>
            </a:br>
            <a:r>
              <a:rPr lang="en-IE" sz="5300" dirty="0"/>
              <a:t>After school Art and Crafts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17410" name="Picture 2" descr="C:\Documents and Settings\User\My Documents\Downloads\WIN_20191204_15_06_10_Pr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672" y="2204864"/>
            <a:ext cx="6559352" cy="3689636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F76D67-AFEE-4ECC-8897-D778E374BE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376"/>
            <a:ext cx="4536504" cy="8062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09E526-F491-44DC-A71D-20BD2220B1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2"/>
          <a:stretch/>
        </p:blipFill>
        <p:spPr>
          <a:xfrm>
            <a:off x="4232921" y="0"/>
            <a:ext cx="4752528" cy="8062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C4ED6C-6676-492C-BC9F-E234649D1C6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5" t="7202" r="11005" b="7202"/>
          <a:stretch/>
        </p:blipFill>
        <p:spPr>
          <a:xfrm>
            <a:off x="8867639" y="14377"/>
            <a:ext cx="1038360" cy="1038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6" descr="C:\Users\Andrew\Pictures\img306 - Copy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1000911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IE" sz="6000" dirty="0"/>
            </a:br>
            <a:r>
              <a:rPr lang="en-IE" sz="6000" dirty="0"/>
              <a:t>Search and Rescue Dogs</a:t>
            </a:r>
          </a:p>
        </p:txBody>
      </p:sp>
      <p:pic>
        <p:nvPicPr>
          <p:cNvPr id="18434" name="Picture 2" descr="C:\Documents and Settings\User\My Documents\Downloads\IMG_022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32520" y="2852936"/>
            <a:ext cx="2767037" cy="2767037"/>
          </a:xfrm>
          <a:prstGeom prst="rect">
            <a:avLst/>
          </a:prstGeom>
          <a:noFill/>
        </p:spPr>
      </p:pic>
      <p:pic>
        <p:nvPicPr>
          <p:cNvPr id="18435" name="Picture 3" descr="C:\Documents and Settings\User\My Documents\Downloads\IMG_02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4651501" y="1921234"/>
            <a:ext cx="3683023" cy="4290034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F76D67-AFEE-4ECC-8897-D778E374BE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376"/>
            <a:ext cx="4536504" cy="8062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09E526-F491-44DC-A71D-20BD2220B13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2"/>
          <a:stretch/>
        </p:blipFill>
        <p:spPr>
          <a:xfrm>
            <a:off x="4232921" y="0"/>
            <a:ext cx="4752528" cy="8062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C4ED6C-6676-492C-BC9F-E234649D1C6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5" t="7202" r="11005" b="7202"/>
          <a:stretch/>
        </p:blipFill>
        <p:spPr>
          <a:xfrm>
            <a:off x="8867639" y="14377"/>
            <a:ext cx="1038360" cy="1038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6" descr="C:\Users\Andrew\Pictures\img306 - Copy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 descr="C:\Documents and Settings\User\My Documents\Downloads\positive quotation- kitten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0712" y="1270893"/>
            <a:ext cx="5760640" cy="5182443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F76D67-AFEE-4ECC-8897-D778E374BE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376"/>
            <a:ext cx="4536504" cy="8062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09E526-F491-44DC-A71D-20BD2220B1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2"/>
          <a:stretch/>
        </p:blipFill>
        <p:spPr>
          <a:xfrm>
            <a:off x="4232921" y="0"/>
            <a:ext cx="4752528" cy="8062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C4ED6C-6676-492C-BC9F-E234649D1C6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5" t="7202" r="11005" b="7202"/>
          <a:stretch/>
        </p:blipFill>
        <p:spPr>
          <a:xfrm>
            <a:off x="8867639" y="14377"/>
            <a:ext cx="1038360" cy="1038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6" descr="C:\Users\Andrew\Pictures\img306 - Copy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F76D67-AFEE-4ECC-8897-D778E374BE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36504" cy="8062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09E526-F491-44DC-A71D-20BD2220B1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2"/>
          <a:stretch/>
        </p:blipFill>
        <p:spPr>
          <a:xfrm>
            <a:off x="4232921" y="0"/>
            <a:ext cx="4752528" cy="8062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C4ED6C-6676-492C-BC9F-E234649D1C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5" t="7202" r="11005" b="7202"/>
          <a:stretch/>
        </p:blipFill>
        <p:spPr>
          <a:xfrm>
            <a:off x="8867639" y="14377"/>
            <a:ext cx="1038360" cy="1038360"/>
          </a:xfrm>
          <a:prstGeom prst="rect">
            <a:avLst/>
          </a:prstGeom>
        </p:spPr>
      </p:pic>
      <p:pic>
        <p:nvPicPr>
          <p:cNvPr id="8194" name="Picture 2" descr="C:\Documents and Settings\User\My Documents\Downloads\03d01d54e342b06e8df3c575d570c8d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35774" y="-6148064"/>
            <a:ext cx="4270226" cy="5511923"/>
          </a:xfrm>
          <a:prstGeom prst="rect">
            <a:avLst/>
          </a:prstGeom>
          <a:noFill/>
        </p:spPr>
      </p:pic>
      <p:pic>
        <p:nvPicPr>
          <p:cNvPr id="8195" name="Picture 3" descr="C:\Documents and Settings\User\My Documents\Downloads\IMG-20200608-WA000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2132856"/>
            <a:ext cx="4619667" cy="3464750"/>
          </a:xfrm>
          <a:prstGeom prst="rect">
            <a:avLst/>
          </a:prstGeom>
          <a:noFill/>
        </p:spPr>
      </p:pic>
      <p:pic>
        <p:nvPicPr>
          <p:cNvPr id="8196" name="Picture 4" descr="C:\Documents and Settings\User\My Documents\Downloads\20200619_13384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00000">
            <a:off x="4316493" y="2402455"/>
            <a:ext cx="5092052" cy="381903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6" descr="C:\Users\Andrew\Pictures\img306 - Copy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F76D67-AFEE-4ECC-8897-D778E374BE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36504" cy="8062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09E526-F491-44DC-A71D-20BD2220B1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2"/>
          <a:stretch/>
        </p:blipFill>
        <p:spPr>
          <a:xfrm>
            <a:off x="4232921" y="0"/>
            <a:ext cx="4752528" cy="8062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C4ED6C-6676-492C-BC9F-E234649D1C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5" t="7202" r="11005" b="7202"/>
          <a:stretch/>
        </p:blipFill>
        <p:spPr>
          <a:xfrm>
            <a:off x="8867639" y="14377"/>
            <a:ext cx="1038360" cy="1038360"/>
          </a:xfrm>
          <a:prstGeom prst="rect">
            <a:avLst/>
          </a:prstGeom>
        </p:spPr>
      </p:pic>
      <p:pic>
        <p:nvPicPr>
          <p:cNvPr id="6146" name="Picture 2" descr="C:\Documents and Settings\User\My Documents\Downloads\8b33345bc743aa8b88ed6d4d67d0df6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80792" y="908720"/>
            <a:ext cx="3672408" cy="551723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C:\Users\Andrew\Pictures\img306 - Cop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F76D67-AFEE-4ECC-8897-D778E374BE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376"/>
            <a:ext cx="4536504" cy="8062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09E526-F491-44DC-A71D-20BD2220B1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2"/>
          <a:stretch/>
        </p:blipFill>
        <p:spPr>
          <a:xfrm>
            <a:off x="4232921" y="0"/>
            <a:ext cx="4752528" cy="80629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E07AF8E-84F7-4846-8D74-7BF773D270F9}"/>
              </a:ext>
            </a:extLst>
          </p:cNvPr>
          <p:cNvSpPr txBox="1">
            <a:spLocks/>
          </p:cNvSpPr>
          <p:nvPr/>
        </p:nvSpPr>
        <p:spPr>
          <a:xfrm>
            <a:off x="-2" y="677765"/>
            <a:ext cx="9905999" cy="965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IE" sz="8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k Free" panose="03080402000500000000" pitchFamily="66" charset="0"/>
                <a:ea typeface="+mj-ea"/>
                <a:cs typeface="+mj-cs"/>
              </a:rPr>
            </a:br>
            <a:r>
              <a:rPr kumimoji="0" lang="en-IE" sz="53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k Free" panose="03080402000500000000" pitchFamily="66" charset="0"/>
                <a:ea typeface="+mj-ea"/>
                <a:cs typeface="+mj-cs"/>
              </a:rPr>
              <a:t>Health Promoting Schools Staff</a:t>
            </a:r>
            <a:r>
              <a:rPr kumimoji="0" lang="en-IE" sz="53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k Free" panose="03080402000500000000" pitchFamily="66" charset="0"/>
                <a:ea typeface="+mj-ea"/>
                <a:cs typeface="+mj-cs"/>
              </a:rPr>
              <a:t> co-ordinators</a:t>
            </a:r>
            <a:r>
              <a:rPr kumimoji="0" lang="en-IE" sz="53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k Free" panose="03080402000500000000" pitchFamily="66" charset="0"/>
                <a:ea typeface="+mj-ea"/>
                <a:cs typeface="+mj-cs"/>
              </a:rPr>
              <a:t> </a:t>
            </a:r>
            <a:r>
              <a:rPr kumimoji="0" lang="en-IE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k Free" panose="03080402000500000000" pitchFamily="66" charset="0"/>
                <a:ea typeface="+mj-ea"/>
                <a:cs typeface="+mj-cs"/>
              </a:rPr>
              <a:t>2019-2020</a:t>
            </a:r>
            <a:endParaRPr kumimoji="0" lang="en-IE" sz="89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Lucida Handwriting" panose="03010101010101010101" pitchFamily="66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C4ED6C-6676-492C-BC9F-E234649D1C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5" t="7202" r="11005" b="7202"/>
          <a:stretch/>
        </p:blipFill>
        <p:spPr>
          <a:xfrm>
            <a:off x="8753870" y="14376"/>
            <a:ext cx="1152129" cy="115212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0512" y="1844824"/>
            <a:ext cx="638822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5400" dirty="0"/>
              <a:t>Ms. O’Regan </a:t>
            </a:r>
            <a:r>
              <a:rPr lang="en-IE" sz="5400" dirty="0" err="1"/>
              <a:t>Ms.O’Callaghan</a:t>
            </a:r>
            <a:r>
              <a:rPr lang="en-IE" sz="5400" dirty="0"/>
              <a:t> </a:t>
            </a:r>
            <a:r>
              <a:rPr lang="en-IE" sz="5400" dirty="0" err="1"/>
              <a:t>Ms.Barry</a:t>
            </a:r>
            <a:endParaRPr lang="en-IE" sz="5400" dirty="0"/>
          </a:p>
          <a:p>
            <a:r>
              <a:rPr lang="en-IE" sz="5400" dirty="0" err="1"/>
              <a:t>Ms.Keane</a:t>
            </a:r>
            <a:endParaRPr lang="en-IE" sz="5400" dirty="0"/>
          </a:p>
          <a:p>
            <a:r>
              <a:rPr lang="en-IE" sz="5400" dirty="0"/>
              <a:t>Ms. McGrath</a:t>
            </a:r>
          </a:p>
          <a:p>
            <a:r>
              <a:rPr lang="en-IE" sz="5400" dirty="0"/>
              <a:t> Ms. Baker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6" descr="C:\Users\Andrew\Pictures\img306 - Copy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1020958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F76D67-AFEE-4ECC-8897-D778E374BE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36504" cy="8062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09E526-F491-44DC-A71D-20BD2220B1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2"/>
          <a:stretch/>
        </p:blipFill>
        <p:spPr>
          <a:xfrm>
            <a:off x="4232921" y="0"/>
            <a:ext cx="4752528" cy="8062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C4ED6C-6676-492C-BC9F-E234649D1C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5" t="7202" r="11005" b="7202"/>
          <a:stretch/>
        </p:blipFill>
        <p:spPr>
          <a:xfrm>
            <a:off x="8867639" y="14377"/>
            <a:ext cx="1038360" cy="1038360"/>
          </a:xfrm>
          <a:prstGeom prst="rect">
            <a:avLst/>
          </a:prstGeom>
        </p:spPr>
      </p:pic>
      <p:pic>
        <p:nvPicPr>
          <p:cNvPr id="7170" name="Picture 2" descr="C:\Documents and Settings\User\My Documents\Downloads\fc476ef2f8581e51cf4defa804b756c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8544" y="980728"/>
            <a:ext cx="3996852" cy="5383734"/>
          </a:xfrm>
          <a:prstGeom prst="rect">
            <a:avLst/>
          </a:prstGeom>
          <a:noFill/>
        </p:spPr>
      </p:pic>
      <p:pic>
        <p:nvPicPr>
          <p:cNvPr id="7171" name="Picture 3" descr="C:\Documents and Settings\User\My Documents\Downloads\0fa992089a429ad572aa5f652dc112a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69024" y="1143000"/>
            <a:ext cx="4086225" cy="5715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6" descr="C:\Users\Andrew\Pictures\img306 - Copy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F76D67-AFEE-4ECC-8897-D778E374BE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36504" cy="8062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09E526-F491-44DC-A71D-20BD2220B1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2"/>
          <a:stretch/>
        </p:blipFill>
        <p:spPr>
          <a:xfrm>
            <a:off x="4232921" y="0"/>
            <a:ext cx="4752528" cy="8062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C4ED6C-6676-492C-BC9F-E234649D1C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5" t="7202" r="11005" b="7202"/>
          <a:stretch/>
        </p:blipFill>
        <p:spPr>
          <a:xfrm>
            <a:off x="8867639" y="14377"/>
            <a:ext cx="1038360" cy="10383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" y="1268760"/>
            <a:ext cx="9906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latin typeface="Arial Rounded MT Bold" pitchFamily="34" charset="0"/>
              </a:rPr>
              <a:t>Thanks to  our hardworking Health Promoting School’s committee  and to our staff co-ordinators.</a:t>
            </a:r>
          </a:p>
          <a:p>
            <a:endParaRPr lang="en-IE" sz="2400" dirty="0">
              <a:latin typeface="Arial Rounded MT Bold" pitchFamily="34" charset="0"/>
            </a:endParaRPr>
          </a:p>
          <a:p>
            <a:r>
              <a:rPr lang="en-IE" sz="2400" dirty="0">
                <a:latin typeface="Arial Rounded MT Bold" pitchFamily="34" charset="0"/>
              </a:rPr>
              <a:t>Looking forward to continuing the great work in the next school year. Wishing you all and your families a very happy and safe summer break.</a:t>
            </a:r>
          </a:p>
          <a:p>
            <a:endParaRPr lang="en-IE" sz="2400" dirty="0">
              <a:latin typeface="Arial Rounded MT Bold" pitchFamily="34" charset="0"/>
            </a:endParaRPr>
          </a:p>
          <a:p>
            <a:endParaRPr lang="en-IE" sz="2400" dirty="0">
              <a:latin typeface="Arial Rounded MT Bold" pitchFamily="34" charset="0"/>
            </a:endParaRPr>
          </a:p>
          <a:p>
            <a:endParaRPr lang="en-IE" sz="2400" dirty="0">
              <a:latin typeface="Arial Rounded MT Bold" pitchFamily="34" charset="0"/>
            </a:endParaRPr>
          </a:p>
          <a:p>
            <a:r>
              <a:rPr lang="en-IE" sz="2400" dirty="0">
                <a:latin typeface="Arial Rounded MT Bold" pitchFamily="34" charset="0"/>
              </a:rPr>
              <a:t>“Have Courage and be Kind”,</a:t>
            </a:r>
          </a:p>
          <a:p>
            <a:endParaRPr lang="en-IE" sz="2400" dirty="0">
              <a:latin typeface="Arial Rounded MT Bold" pitchFamily="34" charset="0"/>
            </a:endParaRPr>
          </a:p>
          <a:p>
            <a:endParaRPr lang="en-IE" sz="2400" dirty="0">
              <a:latin typeface="Arial Rounded MT Bold" pitchFamily="34" charset="0"/>
            </a:endParaRPr>
          </a:p>
          <a:p>
            <a:r>
              <a:rPr lang="en-IE" sz="2400" dirty="0">
                <a:latin typeface="Arial Rounded MT Bold" pitchFamily="34" charset="0"/>
              </a:rPr>
              <a:t>Best Wishes,</a:t>
            </a:r>
          </a:p>
          <a:p>
            <a:endParaRPr lang="en-IE" sz="2400" dirty="0">
              <a:latin typeface="Arial Rounded MT Bold" pitchFamily="34" charset="0"/>
            </a:endParaRPr>
          </a:p>
          <a:p>
            <a:r>
              <a:rPr lang="en-IE" sz="2400" dirty="0">
                <a:latin typeface="Arial Rounded MT Bold" pitchFamily="34" charset="0"/>
              </a:rPr>
              <a:t>Ms. O’Regan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6" descr="C:\Users\Andrew\Pictures\img306 - Copy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906000" cy="6847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5" name="Straight Connector 24"/>
          <p:cNvCxnSpPr/>
          <p:nvPr/>
        </p:nvCxnSpPr>
        <p:spPr>
          <a:xfrm>
            <a:off x="0" y="836712"/>
            <a:ext cx="9906000" cy="0"/>
          </a:xfrm>
          <a:prstGeom prst="line">
            <a:avLst/>
          </a:prstGeom>
          <a:ln w="95250" cmpd="thickThin">
            <a:solidFill>
              <a:srgbClr val="99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6C4ED6C-6676-492C-BC9F-E234649D1C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5" t="7202" r="11005" b="7202"/>
          <a:stretch/>
        </p:blipFill>
        <p:spPr>
          <a:xfrm>
            <a:off x="8867639" y="14377"/>
            <a:ext cx="1038360" cy="103836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E07AF8E-84F7-4846-8D74-7BF773D270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6073" y="887522"/>
            <a:ext cx="4664967" cy="965337"/>
          </a:xfrm>
        </p:spPr>
        <p:txBody>
          <a:bodyPr>
            <a:noAutofit/>
          </a:bodyPr>
          <a:lstStyle/>
          <a:p>
            <a:pPr algn="l"/>
            <a:r>
              <a:rPr lang="en-IE" b="1" i="1" dirty="0">
                <a:solidFill>
                  <a:srgbClr val="C00000"/>
                </a:solidFill>
                <a:latin typeface="Lucida Handwriting" panose="03010101010101010101" pitchFamily="66" charset="0"/>
              </a:rPr>
              <a:t>5km Fun Run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AD7B97-C815-44FA-9F48-A195A81BA798}"/>
              </a:ext>
            </a:extLst>
          </p:cNvPr>
          <p:cNvSpPr txBox="1"/>
          <p:nvPr/>
        </p:nvSpPr>
        <p:spPr>
          <a:xfrm>
            <a:off x="1424606" y="6549867"/>
            <a:ext cx="73292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C.B.S. Primary Mitchelstown, Health Promoting Schools Committee 2019/20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F76D67-AFEE-4ECC-8897-D778E374BE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376"/>
            <a:ext cx="4536504" cy="80629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09E526-F491-44DC-A71D-20BD2220B1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2"/>
          <a:stretch/>
        </p:blipFill>
        <p:spPr>
          <a:xfrm>
            <a:off x="4232921" y="0"/>
            <a:ext cx="4752528" cy="806291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16CC0B6-2E4F-4CFA-A30C-75F2E08AFD1C}"/>
              </a:ext>
            </a:extLst>
          </p:cNvPr>
          <p:cNvCxnSpPr/>
          <p:nvPr/>
        </p:nvCxnSpPr>
        <p:spPr>
          <a:xfrm>
            <a:off x="0" y="6527905"/>
            <a:ext cx="9906000" cy="0"/>
          </a:xfrm>
          <a:prstGeom prst="line">
            <a:avLst/>
          </a:prstGeom>
          <a:ln w="95250" cmpd="thickThin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 descr="C:\Documents and Settings\User\My Documents\Downloads\IMG_17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6247008" y="2711056"/>
            <a:ext cx="4752528" cy="2155968"/>
          </a:xfrm>
          <a:prstGeom prst="rect">
            <a:avLst/>
          </a:prstGeom>
          <a:noFill/>
        </p:spPr>
      </p:pic>
      <p:pic>
        <p:nvPicPr>
          <p:cNvPr id="1030" name="Picture 6" descr="C:\Documents and Settings\User\My Documents\Downloads\IMG_165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-246650" y="2507970"/>
            <a:ext cx="4422636" cy="3096344"/>
          </a:xfrm>
          <a:prstGeom prst="rect">
            <a:avLst/>
          </a:prstGeom>
          <a:noFill/>
        </p:spPr>
      </p:pic>
      <p:pic>
        <p:nvPicPr>
          <p:cNvPr id="2" name="Picture 2" descr="C:\Documents and Settings\User\My Documents\Downloads\IMG_183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00000">
            <a:off x="3299612" y="2058052"/>
            <a:ext cx="4392486" cy="38220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82482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6" descr="C:\Users\Andrew\Pictures\img306 - Copy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-1"/>
            <a:ext cx="9906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5" name="Straight Connector 24"/>
          <p:cNvCxnSpPr/>
          <p:nvPr/>
        </p:nvCxnSpPr>
        <p:spPr>
          <a:xfrm>
            <a:off x="0" y="836712"/>
            <a:ext cx="9906000" cy="0"/>
          </a:xfrm>
          <a:prstGeom prst="line">
            <a:avLst/>
          </a:prstGeom>
          <a:ln w="95250" cmpd="thickThin">
            <a:solidFill>
              <a:srgbClr val="99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6C4ED6C-6676-492C-BC9F-E234649D1C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5" t="7202" r="11005" b="7202"/>
          <a:stretch/>
        </p:blipFill>
        <p:spPr>
          <a:xfrm>
            <a:off x="8867639" y="14377"/>
            <a:ext cx="1038360" cy="10383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9AD7B97-C815-44FA-9F48-A195A81BA798}"/>
              </a:ext>
            </a:extLst>
          </p:cNvPr>
          <p:cNvSpPr txBox="1"/>
          <p:nvPr/>
        </p:nvSpPr>
        <p:spPr>
          <a:xfrm>
            <a:off x="1424606" y="6549867"/>
            <a:ext cx="73292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C.B.S. Primary Mitchelstown, Health Promoting Schools Committee 2019/20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F76D67-AFEE-4ECC-8897-D778E374BE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376"/>
            <a:ext cx="4536504" cy="80629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16CC0B6-2E4F-4CFA-A30C-75F2E08AFD1C}"/>
              </a:ext>
            </a:extLst>
          </p:cNvPr>
          <p:cNvCxnSpPr/>
          <p:nvPr/>
        </p:nvCxnSpPr>
        <p:spPr>
          <a:xfrm>
            <a:off x="0" y="6527905"/>
            <a:ext cx="9906000" cy="0"/>
          </a:xfrm>
          <a:prstGeom prst="line">
            <a:avLst/>
          </a:prstGeom>
          <a:ln w="95250" cmpd="thickThin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9809E526-F491-44DC-A71D-20BD2220B1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2"/>
          <a:stretch/>
        </p:blipFill>
        <p:spPr>
          <a:xfrm>
            <a:off x="4232921" y="0"/>
            <a:ext cx="4752528" cy="806291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DAB68B84-1CE4-4521-9632-4ED6058991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744" y="934822"/>
            <a:ext cx="9791256" cy="965337"/>
          </a:xfrm>
        </p:spPr>
        <p:txBody>
          <a:bodyPr>
            <a:normAutofit fontScale="90000"/>
          </a:bodyPr>
          <a:lstStyle/>
          <a:p>
            <a:pPr algn="l"/>
            <a:r>
              <a:rPr lang="en-IE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Helping others with the Niall Melon Foundation Teddy Bear Appeal. </a:t>
            </a:r>
            <a:endParaRPr lang="en-IE" sz="7200" b="1" i="1" dirty="0">
              <a:solidFill>
                <a:srgbClr val="C00000"/>
              </a:solidFill>
              <a:latin typeface="Lucida Handwriting" panose="03010101010101010101" pitchFamily="66" charset="0"/>
            </a:endParaRPr>
          </a:p>
        </p:txBody>
      </p:sp>
      <p:pic>
        <p:nvPicPr>
          <p:cNvPr id="2050" name="Picture 2" descr="C:\Documents and Settings\User\My Documents\Downloads\IMG-20191018-WA00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0512" y="2276872"/>
            <a:ext cx="5400599" cy="39688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41997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6" descr="C:\Users\Andrew\Pictures\img306 - Copy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-1"/>
            <a:ext cx="9906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5" name="Straight Connector 24"/>
          <p:cNvCxnSpPr/>
          <p:nvPr/>
        </p:nvCxnSpPr>
        <p:spPr>
          <a:xfrm>
            <a:off x="0" y="836712"/>
            <a:ext cx="9906000" cy="0"/>
          </a:xfrm>
          <a:prstGeom prst="line">
            <a:avLst/>
          </a:prstGeom>
          <a:ln w="95250" cmpd="thickThin">
            <a:solidFill>
              <a:srgbClr val="99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6C4ED6C-6676-492C-BC9F-E234649D1C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5" t="7202" r="11005" b="7202"/>
          <a:stretch/>
        </p:blipFill>
        <p:spPr>
          <a:xfrm>
            <a:off x="8867639" y="14377"/>
            <a:ext cx="1038360" cy="10383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9AD7B97-C815-44FA-9F48-A195A81BA798}"/>
              </a:ext>
            </a:extLst>
          </p:cNvPr>
          <p:cNvSpPr txBox="1"/>
          <p:nvPr/>
        </p:nvSpPr>
        <p:spPr>
          <a:xfrm>
            <a:off x="1424606" y="6381328"/>
            <a:ext cx="73292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C.B.S. Primary Mitchelstown, Health Promoting Schools Committee 2019/20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F76D67-AFEE-4ECC-8897-D778E374BE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376"/>
            <a:ext cx="4536504" cy="80629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09E526-F491-44DC-A71D-20BD2220B1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2"/>
          <a:stretch/>
        </p:blipFill>
        <p:spPr>
          <a:xfrm>
            <a:off x="4232921" y="0"/>
            <a:ext cx="4752528" cy="806291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DAB68B84-1CE4-4521-9632-4ED6058991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744" y="934822"/>
            <a:ext cx="7142511" cy="965337"/>
          </a:xfrm>
        </p:spPr>
        <p:txBody>
          <a:bodyPr>
            <a:normAutofit/>
          </a:bodyPr>
          <a:lstStyle/>
          <a:p>
            <a:pPr algn="l"/>
            <a:r>
              <a:rPr lang="en-IE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Helping others with ARC house  </a:t>
            </a:r>
            <a:endParaRPr lang="en-IE" sz="7200" b="1" i="1" dirty="0">
              <a:solidFill>
                <a:srgbClr val="C00000"/>
              </a:solidFill>
              <a:latin typeface="Lucida Handwriting" panose="03010101010101010101" pitchFamily="66" charset="0"/>
            </a:endParaRPr>
          </a:p>
        </p:txBody>
      </p:sp>
      <p:pic>
        <p:nvPicPr>
          <p:cNvPr id="3074" name="Picture 2" descr="C:\Documents and Settings\User\My Documents\Downloads\IMG_349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2560" y="1916832"/>
            <a:ext cx="6408712" cy="444649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7723287" y="3645024"/>
            <a:ext cx="21827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dirty="0"/>
              <a:t>We raised 1,250 euro</a:t>
            </a:r>
          </a:p>
        </p:txBody>
      </p:sp>
    </p:spTree>
    <p:extLst>
      <p:ext uri="{BB962C8B-B14F-4D97-AF65-F5344CB8AC3E}">
        <p14:creationId xmlns:p14="http://schemas.microsoft.com/office/powerpoint/2010/main" val="3003842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6" descr="C:\Users\Andrew\Pictures\img306 - Copy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-1"/>
            <a:ext cx="9906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A group of people around a table&#10;&#10;Description automatically generated">
            <a:extLst>
              <a:ext uri="{FF2B5EF4-FFF2-40B4-BE49-F238E27FC236}">
                <a16:creationId xmlns:a16="http://schemas.microsoft.com/office/drawing/2014/main" id="{F4605946-3CA8-498A-9D5E-C08DFC6041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91"/>
          <a:stretch/>
        </p:blipFill>
        <p:spPr>
          <a:xfrm>
            <a:off x="183928" y="1787932"/>
            <a:ext cx="7001320" cy="4548727"/>
          </a:xfrm>
          <a:prstGeom prst="rect">
            <a:avLst/>
          </a:prstGeom>
        </p:spPr>
      </p:pic>
      <p:cxnSp>
        <p:nvCxnSpPr>
          <p:cNvPr id="25" name="Straight Connector 24"/>
          <p:cNvCxnSpPr/>
          <p:nvPr/>
        </p:nvCxnSpPr>
        <p:spPr>
          <a:xfrm>
            <a:off x="0" y="836712"/>
            <a:ext cx="9906000" cy="0"/>
          </a:xfrm>
          <a:prstGeom prst="line">
            <a:avLst/>
          </a:prstGeom>
          <a:ln w="95250" cmpd="thickThin">
            <a:solidFill>
              <a:srgbClr val="99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6C4ED6C-6676-492C-BC9F-E234649D1C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5" t="7202" r="11005" b="7202"/>
          <a:stretch/>
        </p:blipFill>
        <p:spPr>
          <a:xfrm>
            <a:off x="8867639" y="14377"/>
            <a:ext cx="1038360" cy="10383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9AD7B97-C815-44FA-9F48-A195A81BA798}"/>
              </a:ext>
            </a:extLst>
          </p:cNvPr>
          <p:cNvSpPr txBox="1"/>
          <p:nvPr/>
        </p:nvSpPr>
        <p:spPr>
          <a:xfrm>
            <a:off x="1424606" y="6549867"/>
            <a:ext cx="73292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C.B.S. Primary Mitchelstown, Health Promoting Schools Committee 2019/20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F76D67-AFEE-4ECC-8897-D778E374BE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376"/>
            <a:ext cx="4536504" cy="80629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16CC0B6-2E4F-4CFA-A30C-75F2E08AFD1C}"/>
              </a:ext>
            </a:extLst>
          </p:cNvPr>
          <p:cNvCxnSpPr/>
          <p:nvPr/>
        </p:nvCxnSpPr>
        <p:spPr>
          <a:xfrm>
            <a:off x="0" y="6527905"/>
            <a:ext cx="9906000" cy="0"/>
          </a:xfrm>
          <a:prstGeom prst="line">
            <a:avLst/>
          </a:prstGeom>
          <a:ln w="95250" cmpd="thickThin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9809E526-F491-44DC-A71D-20BD2220B13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2"/>
          <a:stretch/>
        </p:blipFill>
        <p:spPr>
          <a:xfrm>
            <a:off x="4232921" y="0"/>
            <a:ext cx="4752528" cy="806291"/>
          </a:xfrm>
          <a:prstGeom prst="rect">
            <a:avLst/>
          </a:prstGeom>
        </p:spPr>
      </p:pic>
      <p:pic>
        <p:nvPicPr>
          <p:cNvPr id="11" name="Picture 10" descr="A picture containing clipart&#10;&#10;Description automatically generated">
            <a:extLst>
              <a:ext uri="{FF2B5EF4-FFF2-40B4-BE49-F238E27FC236}">
                <a16:creationId xmlns:a16="http://schemas.microsoft.com/office/drawing/2014/main" id="{CCABA962-E2BB-493B-8891-6844A61316F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DFFFC"/>
              </a:clrFrom>
              <a:clrTo>
                <a:srgbClr val="FDFF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064" y="767726"/>
            <a:ext cx="4514850" cy="1438275"/>
          </a:xfrm>
          <a:prstGeom prst="rect">
            <a:avLst/>
          </a:prstGeom>
        </p:spPr>
      </p:pic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7C7C3243-F047-46BC-91BB-4D6037D03C0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208" y="4005064"/>
            <a:ext cx="3460638" cy="2373137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DAB68B84-1CE4-4521-9632-4ED6058991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745" y="934822"/>
            <a:ext cx="5558336" cy="965337"/>
          </a:xfrm>
        </p:spPr>
        <p:txBody>
          <a:bodyPr>
            <a:normAutofit/>
          </a:bodyPr>
          <a:lstStyle/>
          <a:p>
            <a:pPr algn="l"/>
            <a:r>
              <a:rPr lang="en-IE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Helping others with the </a:t>
            </a:r>
            <a:endParaRPr lang="en-IE" sz="7200" b="1" i="1" dirty="0">
              <a:solidFill>
                <a:srgbClr val="C00000"/>
              </a:solidFill>
              <a:latin typeface="Lucida Handwriting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384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5631</TotalTime>
  <Words>698</Words>
  <Application>Microsoft Office PowerPoint</Application>
  <PresentationFormat>A4 Paper (210x297 mm)</PresentationFormat>
  <Paragraphs>89</Paragraphs>
  <Slides>51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0" baseType="lpstr">
      <vt:lpstr>Arial</vt:lpstr>
      <vt:lpstr>Arial Narrow</vt:lpstr>
      <vt:lpstr>Arial Rounded MT Bold</vt:lpstr>
      <vt:lpstr>Calibri</vt:lpstr>
      <vt:lpstr>Georgia</vt:lpstr>
      <vt:lpstr>Harlow Solid Italic</vt:lpstr>
      <vt:lpstr>Ink Free</vt:lpstr>
      <vt:lpstr>Lucida Handwriting</vt:lpstr>
      <vt:lpstr>Office Theme</vt:lpstr>
      <vt:lpstr>C.B.S. Primary Mitchelstown Health Promoting Schools Committee 2019-2020</vt:lpstr>
      <vt:lpstr>PowerPoint Presentation</vt:lpstr>
      <vt:lpstr> Health Promoting Schools Committee 2019-2020</vt:lpstr>
      <vt:lpstr> Health Promoting Schools Committee 2019-2020</vt:lpstr>
      <vt:lpstr>PowerPoint Presentation</vt:lpstr>
      <vt:lpstr>5km Fun Run</vt:lpstr>
      <vt:lpstr>Helping others with the Niall Melon Foundation Teddy Bear Appeal. </vt:lpstr>
      <vt:lpstr>Helping others with ARC house  </vt:lpstr>
      <vt:lpstr>Helping others with the </vt:lpstr>
      <vt:lpstr>PowerPoint Presentation</vt:lpstr>
      <vt:lpstr>Hatching chicks   </vt:lpstr>
      <vt:lpstr>Thankful Turkey Competition winners</vt:lpstr>
      <vt:lpstr>PowerPoint Presentation</vt:lpstr>
      <vt:lpstr>PowerPoint Presentation</vt:lpstr>
      <vt:lpstr> Ms. Barry’s 5th Class Food Pyramid display</vt:lpstr>
      <vt:lpstr>Ms.O’Gorman’s 1st class  Friendship  Wall</vt:lpstr>
      <vt:lpstr>Zippy’s  Friends</vt:lpstr>
      <vt:lpstr>Playground  Games</vt:lpstr>
      <vt:lpstr>After School Healthy Cooking  Programme</vt:lpstr>
      <vt:lpstr>PowerPoint Presentation</vt:lpstr>
      <vt:lpstr>Tractor  Club</vt:lpstr>
      <vt:lpstr>School  Garden</vt:lpstr>
      <vt:lpstr>Baby Bunnies</vt:lpstr>
      <vt:lpstr>Our Gratitude Journals</vt:lpstr>
      <vt:lpstr>PowerPoint Presentation</vt:lpstr>
      <vt:lpstr>Positive  Quotations  Display Board</vt:lpstr>
      <vt:lpstr>PowerPoint Presentation</vt:lpstr>
      <vt:lpstr>PowerPoint Presentation</vt:lpstr>
      <vt:lpstr>PowerPoint Presentation</vt:lpstr>
      <vt:lpstr>PowerPoint Presentation</vt:lpstr>
      <vt:lpstr> We remember our loved ones in heaven</vt:lpstr>
      <vt:lpstr>PowerPoint Presentation</vt:lpstr>
      <vt:lpstr> Multicultural Day</vt:lpstr>
      <vt:lpstr>  Multicultural Day</vt:lpstr>
      <vt:lpstr>PowerPoint Presentation</vt:lpstr>
      <vt:lpstr>  Multicultural Day</vt:lpstr>
      <vt:lpstr> Grandparents’ Day</vt:lpstr>
      <vt:lpstr> After school guitar</vt:lpstr>
      <vt:lpstr> Concert at St.George’s</vt:lpstr>
      <vt:lpstr> Concert at St.George’s</vt:lpstr>
      <vt:lpstr>Thank you Canon Fitzgerald.</vt:lpstr>
      <vt:lpstr>Winners of the Food Pyramid Competition</vt:lpstr>
      <vt:lpstr> Helping others at St. George’s.</vt:lpstr>
      <vt:lpstr>Seatbelt Sheriffs</vt:lpstr>
      <vt:lpstr> After school Art and Crafts</vt:lpstr>
      <vt:lpstr> Search and Rescue Dogs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</dc:creator>
  <cp:lastModifiedBy>John O'Sullivan</cp:lastModifiedBy>
  <cp:revision>222</cp:revision>
  <dcterms:created xsi:type="dcterms:W3CDTF">2015-03-02T22:08:11Z</dcterms:created>
  <dcterms:modified xsi:type="dcterms:W3CDTF">2020-06-22T17:35:37Z</dcterms:modified>
</cp:coreProperties>
</file>